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63" r:id="rId4"/>
    <p:sldId id="264" r:id="rId5"/>
    <p:sldId id="265" r:id="rId6"/>
    <p:sldId id="266" r:id="rId7"/>
    <p:sldId id="267" r:id="rId8"/>
    <p:sldId id="268" r:id="rId9"/>
    <p:sldId id="271" r:id="rId10"/>
    <p:sldId id="272" r:id="rId11"/>
    <p:sldId id="273" r:id="rId12"/>
    <p:sldId id="274" r:id="rId13"/>
    <p:sldId id="275" r:id="rId14"/>
    <p:sldId id="276" r:id="rId15"/>
    <p:sldId id="277" r:id="rId16"/>
    <p:sldId id="278" r:id="rId17"/>
    <p:sldId id="279" r:id="rId18"/>
    <p:sldId id="280" r:id="rId19"/>
    <p:sldId id="281" r:id="rId20"/>
    <p:sldId id="283" r:id="rId21"/>
    <p:sldId id="284" r:id="rId22"/>
    <p:sldId id="299" r:id="rId23"/>
    <p:sldId id="305" r:id="rId24"/>
    <p:sldId id="306" r:id="rId25"/>
    <p:sldId id="307" r:id="rId26"/>
    <p:sldId id="308" r:id="rId27"/>
    <p:sldId id="301" r:id="rId28"/>
    <p:sldId id="300" r:id="rId29"/>
    <p:sldId id="302" r:id="rId30"/>
    <p:sldId id="303" r:id="rId31"/>
    <p:sldId id="304" r:id="rId32"/>
    <p:sldId id="309" r:id="rId33"/>
    <p:sldId id="310" r:id="rId34"/>
    <p:sldId id="317" r:id="rId35"/>
    <p:sldId id="315" r:id="rId36"/>
    <p:sldId id="311" r:id="rId37"/>
    <p:sldId id="312" r:id="rId38"/>
    <p:sldId id="313" r:id="rId39"/>
    <p:sldId id="314" r:id="rId40"/>
    <p:sldId id="316" r:id="rId41"/>
    <p:sldId id="319" r:id="rId42"/>
    <p:sldId id="285" r:id="rId43"/>
    <p:sldId id="286" r:id="rId44"/>
    <p:sldId id="287" r:id="rId45"/>
    <p:sldId id="288" r:id="rId46"/>
    <p:sldId id="289" r:id="rId47"/>
    <p:sldId id="29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36F4-87F3-1FBE-73E5-705EC7B5A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8EDB8A-02EE-B881-4E8C-ADA64FC67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056E19-A310-207D-5923-1517AD664AB5}"/>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EE3A70AF-6E06-A0E9-442F-91BB8C3CA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8549D-5D5C-ACEE-DB95-E567EB2024FB}"/>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305516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3F2B-76A3-43DB-80FD-19F21BC52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EF17B2-628A-2935-1B4B-7ACE6FD9BD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989CE-0246-B167-FA2C-84BED620F64E}"/>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A14446F9-44A6-2F2C-44A3-58F21EFF2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7F426-F18E-304D-6142-CA82C9A39D7C}"/>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198269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2FC5E-FCD5-17C1-FD37-09CD9ABA15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0FFF6-BAFB-BA50-E796-AE8A111DE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BC248-03F5-10C3-F3CC-CF46BF5D33AE}"/>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72573D30-D447-5BDD-904C-96536C57B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17689-2B46-E78D-0218-F5A4E7F36CB4}"/>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100030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0809-B660-D4BE-4E68-7CA2E6C2B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28E1AB-4C05-E507-A3E8-489D198DE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C4072-9B2D-5C9F-D0FD-1ADF70C01E45}"/>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203DE7C7-6B32-8620-0904-B561FA9CF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4CD3F-BA3E-4455-6DF5-8320CDEA2F83}"/>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278894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AA8-BDFB-3678-6A95-A3280666C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F744B9-EE92-366C-A6E1-D5D5BB6B2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FD9BB7-1138-C8C2-FF88-D920D09B3F84}"/>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67557125-4DBE-FE45-ABBA-92C6AA092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5A028-6775-EF0D-1A8D-ED475807B7EB}"/>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999830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D655-EAC5-5EE2-B6A7-21201F5BB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27FF0-8599-F8BB-4A77-1EB660F9D7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8BC9D4-4A40-C3C5-1F20-68592C4256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4A7DF-08BC-BC9F-F80C-DE3E1C9F2B20}"/>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6" name="Footer Placeholder 5">
            <a:extLst>
              <a:ext uri="{FF2B5EF4-FFF2-40B4-BE49-F238E27FC236}">
                <a16:creationId xmlns:a16="http://schemas.microsoft.com/office/drawing/2014/main" id="{753B95FB-0259-32FE-E8CA-02F65CA7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1A162-95AF-24CF-8C8F-984AC5E53646}"/>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296799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00FC-5218-8EA2-E42F-ACE5612C68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59ED4-DD2C-FE17-67ED-53E8DC8C9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FC5E9-12D4-587A-5CE4-500DB264A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CC7D5-0E81-285C-3C2C-C10BE1E51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51E80-7BB0-8AEC-C881-A773E2E1B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689871-E44B-E945-9622-A358059AAFF8}"/>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8" name="Footer Placeholder 7">
            <a:extLst>
              <a:ext uri="{FF2B5EF4-FFF2-40B4-BE49-F238E27FC236}">
                <a16:creationId xmlns:a16="http://schemas.microsoft.com/office/drawing/2014/main" id="{B0061759-744B-6621-703B-97DCEAFA2E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B7E85D-BD8E-452F-80D2-B8540FF9623B}"/>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247304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F2AB-DA7E-E5F8-E439-3B49C4B0A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E37BD6-A267-53F3-0A76-13DD5EE50D87}"/>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4" name="Footer Placeholder 3">
            <a:extLst>
              <a:ext uri="{FF2B5EF4-FFF2-40B4-BE49-F238E27FC236}">
                <a16:creationId xmlns:a16="http://schemas.microsoft.com/office/drawing/2014/main" id="{F0EDBB87-5DCF-D4C1-FC56-533BD457A9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FA9846-3124-7778-CA9B-2CAD4E22D1C9}"/>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234331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56B5C8-E030-03B8-585A-4B3835447147}"/>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3" name="Footer Placeholder 2">
            <a:extLst>
              <a:ext uri="{FF2B5EF4-FFF2-40B4-BE49-F238E27FC236}">
                <a16:creationId xmlns:a16="http://schemas.microsoft.com/office/drawing/2014/main" id="{B8F3669D-CC7F-75D4-E52A-48EAB5FA00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B9C41-55C1-B2B3-20E9-5C9544E47C09}"/>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164582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4959-2B8E-BC4E-D296-6A3985D47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253548-2E8C-7844-7C70-04AE5B4A5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1C9691-A360-237C-3A76-FEF2EB085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7FDE0-2DB4-0CD0-6219-7A3CEED306AD}"/>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6" name="Footer Placeholder 5">
            <a:extLst>
              <a:ext uri="{FF2B5EF4-FFF2-40B4-BE49-F238E27FC236}">
                <a16:creationId xmlns:a16="http://schemas.microsoft.com/office/drawing/2014/main" id="{1BEA067B-CA4E-7EBD-6A67-8C33FFE202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FE3-5728-FCEE-8857-EA70E13463FA}"/>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86620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44E-F1C0-C4BC-5193-0C38A1D59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13B2E-8D4A-1618-75FE-B5E1E69CD3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A9C2E5-5AD5-CEE0-FB2F-99CB0FF26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15A93-4665-9912-C91F-D6D6D978DA50}"/>
              </a:ext>
            </a:extLst>
          </p:cNvPr>
          <p:cNvSpPr>
            <a:spLocks noGrp="1"/>
          </p:cNvSpPr>
          <p:nvPr>
            <p:ph type="dt" sz="half" idx="10"/>
          </p:nvPr>
        </p:nvSpPr>
        <p:spPr/>
        <p:txBody>
          <a:bodyPr/>
          <a:lstStyle/>
          <a:p>
            <a:fld id="{DD7ACF83-E094-4D40-B1C0-A4A9EC4ECD1F}" type="datetimeFigureOut">
              <a:rPr lang="en-US" smtClean="0"/>
              <a:t>7/28/2025</a:t>
            </a:fld>
            <a:endParaRPr lang="en-US"/>
          </a:p>
        </p:txBody>
      </p:sp>
      <p:sp>
        <p:nvSpPr>
          <p:cNvPr id="6" name="Footer Placeholder 5">
            <a:extLst>
              <a:ext uri="{FF2B5EF4-FFF2-40B4-BE49-F238E27FC236}">
                <a16:creationId xmlns:a16="http://schemas.microsoft.com/office/drawing/2014/main" id="{C2AC19B0-FF7E-FD3E-1594-6B503AC8D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8D6F8-0899-EDDB-FDB2-62964B145362}"/>
              </a:ext>
            </a:extLst>
          </p:cNvPr>
          <p:cNvSpPr>
            <a:spLocks noGrp="1"/>
          </p:cNvSpPr>
          <p:nvPr>
            <p:ph type="sldNum" sz="quarter" idx="12"/>
          </p:nvPr>
        </p:nvSpPr>
        <p:spPr/>
        <p:txBody>
          <a:bodyPr/>
          <a:lstStyle/>
          <a:p>
            <a:fld id="{897784A1-6012-4798-808C-889AD96D23B6}" type="slidenum">
              <a:rPr lang="en-US" smtClean="0"/>
              <a:t>‹#›</a:t>
            </a:fld>
            <a:endParaRPr lang="en-US"/>
          </a:p>
        </p:txBody>
      </p:sp>
    </p:spTree>
    <p:extLst>
      <p:ext uri="{BB962C8B-B14F-4D97-AF65-F5344CB8AC3E}">
        <p14:creationId xmlns:p14="http://schemas.microsoft.com/office/powerpoint/2010/main" val="274695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53E792-B6B3-8DCE-AA39-E7452E6E1A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523A14-25E1-CDB2-EBCB-5F24661244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7E199F-CE4D-4141-B942-B0227F9FC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ACF83-E094-4D40-B1C0-A4A9EC4ECD1F}" type="datetimeFigureOut">
              <a:rPr lang="en-US" smtClean="0"/>
              <a:t>7/28/2025</a:t>
            </a:fld>
            <a:endParaRPr lang="en-US"/>
          </a:p>
        </p:txBody>
      </p:sp>
      <p:sp>
        <p:nvSpPr>
          <p:cNvPr id="5" name="Footer Placeholder 4">
            <a:extLst>
              <a:ext uri="{FF2B5EF4-FFF2-40B4-BE49-F238E27FC236}">
                <a16:creationId xmlns:a16="http://schemas.microsoft.com/office/drawing/2014/main" id="{FD3469DB-3913-5A4C-18F6-4410A2147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09A409-89E9-DF21-4614-E22E7CE692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784A1-6012-4798-808C-889AD96D23B6}" type="slidenum">
              <a:rPr lang="en-US" smtClean="0"/>
              <a:t>‹#›</a:t>
            </a:fld>
            <a:endParaRPr lang="en-US"/>
          </a:p>
        </p:txBody>
      </p:sp>
    </p:spTree>
    <p:extLst>
      <p:ext uri="{BB962C8B-B14F-4D97-AF65-F5344CB8AC3E}">
        <p14:creationId xmlns:p14="http://schemas.microsoft.com/office/powerpoint/2010/main" val="2228169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ideo" Target="https://www.youtube.com/embed/HtXieQa0IlU?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hyperlink" Target="https://engineering.purdue.edu/wcchew/ece255s18/ece%20255%20s18%20latex%20pdf%20files/ece255Lecture_13_Feb27_BJT_Basic_Config.pdf" TargetMode="External"/></Relationships>
</file>

<file path=ppt/slides/_rels/slide3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2.png"/><Relationship Id="rId1" Type="http://schemas.openxmlformats.org/officeDocument/2006/relationships/slideLayout" Target="../slideLayouts/slideLayout1.xml"/><Relationship Id="rId5" Type="http://schemas.microsoft.com/office/2007/relationships/hdphoto" Target="../media/hdphoto16.wdp"/><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https://www.youtube.com/embed/7ukDKVHnac4?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2.png"/><Relationship Id="rId5" Type="http://schemas.microsoft.com/office/2007/relationships/hdphoto" Target="../media/hdphoto21.wdp"/><Relationship Id="rId4" Type="http://schemas.openxmlformats.org/officeDocument/2006/relationships/image" Target="../media/image61.png"/><Relationship Id="rId9" Type="http://schemas.microsoft.com/office/2007/relationships/hdphoto" Target="../media/hdphoto23.wdp"/></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13" Type="http://schemas.microsoft.com/office/2007/relationships/hdphoto" Target="../media/hdphoto29.wdp"/><Relationship Id="rId3" Type="http://schemas.microsoft.com/office/2007/relationships/hdphoto" Target="../media/hdphoto24.wdp"/><Relationship Id="rId7" Type="http://schemas.microsoft.com/office/2007/relationships/hdphoto" Target="../media/hdphoto26.wdp"/><Relationship Id="rId12"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6.png"/><Relationship Id="rId11" Type="http://schemas.microsoft.com/office/2007/relationships/hdphoto" Target="../media/hdphoto28.wdp"/><Relationship Id="rId5" Type="http://schemas.microsoft.com/office/2007/relationships/hdphoto" Target="../media/hdphoto25.wdp"/><Relationship Id="rId15" Type="http://schemas.microsoft.com/office/2007/relationships/hdphoto" Target="../media/hdphoto30.wdp"/><Relationship Id="rId10" Type="http://schemas.openxmlformats.org/officeDocument/2006/relationships/image" Target="../media/image68.png"/><Relationship Id="rId4" Type="http://schemas.openxmlformats.org/officeDocument/2006/relationships/image" Target="../media/image65.png"/><Relationship Id="rId9" Type="http://schemas.microsoft.com/office/2007/relationships/hdphoto" Target="../media/hdphoto27.wdp"/><Relationship Id="rId14"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36.wdp"/><Relationship Id="rId3" Type="http://schemas.microsoft.com/office/2007/relationships/hdphoto" Target="../media/hdphoto31.wdp"/><Relationship Id="rId7" Type="http://schemas.microsoft.com/office/2007/relationships/hdphoto" Target="../media/hdphoto33.wdp"/><Relationship Id="rId12"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png"/><Relationship Id="rId11" Type="http://schemas.microsoft.com/office/2007/relationships/hdphoto" Target="../media/hdphoto35.wdp"/><Relationship Id="rId5" Type="http://schemas.microsoft.com/office/2007/relationships/hdphoto" Target="../media/hdphoto32.wdp"/><Relationship Id="rId15" Type="http://schemas.microsoft.com/office/2007/relationships/hdphoto" Target="../media/hdphoto37.wdp"/><Relationship Id="rId10" Type="http://schemas.openxmlformats.org/officeDocument/2006/relationships/image" Target="../media/image75.png"/><Relationship Id="rId4" Type="http://schemas.openxmlformats.org/officeDocument/2006/relationships/image" Target="../media/image72.png"/><Relationship Id="rId9" Type="http://schemas.microsoft.com/office/2007/relationships/hdphoto" Target="../media/hdphoto34.wdp"/><Relationship Id="rId1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microsoft.com/office/2007/relationships/hdphoto" Target="../media/hdphoto38.wdp"/><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0.png"/><Relationship Id="rId5" Type="http://schemas.microsoft.com/office/2007/relationships/hdphoto" Target="../media/hdphoto39.wdp"/><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37" name="TextBox 36">
            <a:extLst>
              <a:ext uri="{FF2B5EF4-FFF2-40B4-BE49-F238E27FC236}">
                <a16:creationId xmlns:a16="http://schemas.microsoft.com/office/drawing/2014/main" id="{229CBB41-F7F3-194C-0268-4F8254713F54}"/>
              </a:ext>
            </a:extLst>
          </p:cNvPr>
          <p:cNvSpPr txBox="1"/>
          <p:nvPr/>
        </p:nvSpPr>
        <p:spPr>
          <a:xfrm>
            <a:off x="2217175" y="2921169"/>
            <a:ext cx="7757651" cy="1015663"/>
          </a:xfrm>
          <a:prstGeom prst="rect">
            <a:avLst/>
          </a:prstGeom>
          <a:solidFill>
            <a:srgbClr val="92D050"/>
          </a:solidFill>
          <a:ln w="28575">
            <a:solidFill>
              <a:schemeClr val="tx1"/>
            </a:solidFill>
          </a:ln>
        </p:spPr>
        <p:txBody>
          <a:bodyPr wrap="square" rtlCol="0">
            <a:spAutoFit/>
          </a:bodyPr>
          <a:lstStyle/>
          <a:p>
            <a:pPr algn="ctr"/>
            <a:r>
              <a:rPr lang="en-US" sz="6000" b="1" dirty="0">
                <a:solidFill>
                  <a:srgbClr val="002060"/>
                </a:solidFill>
                <a:latin typeface="Monotype Corsiva" panose="03010101010201010101" pitchFamily="66" charset="0"/>
              </a:rPr>
              <a:t>SESSION - 3</a:t>
            </a:r>
          </a:p>
        </p:txBody>
      </p:sp>
    </p:spTree>
    <p:extLst>
      <p:ext uri="{BB962C8B-B14F-4D97-AF65-F5344CB8AC3E}">
        <p14:creationId xmlns:p14="http://schemas.microsoft.com/office/powerpoint/2010/main" val="32573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DE488B04-A003-062D-2806-D058E9CB84AD}"/>
              </a:ext>
            </a:extLst>
          </p:cNvPr>
          <p:cNvSpPr txBox="1"/>
          <p:nvPr/>
        </p:nvSpPr>
        <p:spPr>
          <a:xfrm>
            <a:off x="1004119" y="2048975"/>
            <a:ext cx="5091880" cy="4469813"/>
          </a:xfrm>
          <a:prstGeom prst="rect">
            <a:avLst/>
          </a:prstGeom>
          <a:noFill/>
        </p:spPr>
        <p:txBody>
          <a:bodyPr wrap="square">
            <a:spAutoFit/>
          </a:bodyPr>
          <a:lstStyle/>
          <a:p>
            <a:pPr algn="just">
              <a:lnSpc>
                <a:spcPct val="150000"/>
              </a:lnSpc>
            </a:pPr>
            <a:r>
              <a:rPr lang="en-US" sz="2400" b="0" i="0" dirty="0">
                <a:solidFill>
                  <a:srgbClr val="00B050"/>
                </a:solidFill>
                <a:effectLst/>
                <a:latin typeface="Baskerville Old Face" panose="02020602080505020303" pitchFamily="18" charset="0"/>
              </a:rPr>
              <a:t>The circuit shown is called as a “fixed base bias circuit”, because </a:t>
            </a:r>
            <a:r>
              <a:rPr lang="en-US" sz="2400" b="1" i="0" dirty="0">
                <a:solidFill>
                  <a:srgbClr val="00B050"/>
                </a:solidFill>
                <a:effectLst/>
                <a:latin typeface="Baskerville Old Face" panose="02020602080505020303" pitchFamily="18" charset="0"/>
              </a:rPr>
              <a:t>the transistors base current, IB remains constant for given values of </a:t>
            </a:r>
            <a:r>
              <a:rPr lang="en-US" sz="2400" b="1" i="0" dirty="0" err="1">
                <a:solidFill>
                  <a:srgbClr val="00B050"/>
                </a:solidFill>
                <a:effectLst/>
                <a:latin typeface="Baskerville Old Face" panose="02020602080505020303" pitchFamily="18" charset="0"/>
              </a:rPr>
              <a:t>Vcc</a:t>
            </a:r>
            <a:r>
              <a:rPr lang="en-US" sz="2400" b="1" i="0" dirty="0">
                <a:solidFill>
                  <a:srgbClr val="00B050"/>
                </a:solidFill>
                <a:effectLst/>
                <a:latin typeface="Baskerville Old Face" panose="02020602080505020303" pitchFamily="18" charset="0"/>
              </a:rPr>
              <a:t>, and therefore the transistors operating point must also remain fixed</a:t>
            </a:r>
            <a:r>
              <a:rPr lang="en-US" sz="2400" b="0" i="0" dirty="0">
                <a:solidFill>
                  <a:srgbClr val="00B050"/>
                </a:solidFill>
                <a:effectLst/>
                <a:latin typeface="Baskerville Old Face" panose="02020602080505020303" pitchFamily="18" charset="0"/>
              </a:rPr>
              <a:t>. The collector current does not remain constant with variation in temperature or power supply voltage.</a:t>
            </a:r>
            <a:endParaRPr lang="en-US" sz="2400" dirty="0">
              <a:solidFill>
                <a:srgbClr val="00B050"/>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FF693713-BD76-F6A7-1D4C-C895C220CB72}"/>
              </a:ext>
            </a:extLst>
          </p:cNvPr>
          <p:cNvSpPr txBox="1"/>
          <p:nvPr/>
        </p:nvSpPr>
        <p:spPr>
          <a:xfrm>
            <a:off x="1312606" y="1283110"/>
            <a:ext cx="3982065"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Fixed Bias:</a:t>
            </a:r>
          </a:p>
        </p:txBody>
      </p:sp>
      <p:pic>
        <p:nvPicPr>
          <p:cNvPr id="1026" name="Picture 2" descr="Fixed Bias (Base Resistor Bias)">
            <a:extLst>
              <a:ext uri="{FF2B5EF4-FFF2-40B4-BE49-F238E27FC236}">
                <a16:creationId xmlns:a16="http://schemas.microsoft.com/office/drawing/2014/main" id="{24512358-579A-9767-2A5D-99EB31509BC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9871" r="11146"/>
          <a:stretch/>
        </p:blipFill>
        <p:spPr bwMode="auto">
          <a:xfrm>
            <a:off x="6288958" y="1442851"/>
            <a:ext cx="5681602" cy="4826017"/>
          </a:xfrm>
          <a:prstGeom prst="rect">
            <a:avLst/>
          </a:prstGeom>
          <a:solidFill>
            <a:schemeClr val="accent2">
              <a:lumMod val="40000"/>
              <a:lumOff val="60000"/>
            </a:schemeClr>
          </a:solidFill>
        </p:spPr>
      </p:pic>
    </p:spTree>
    <p:extLst>
      <p:ext uri="{BB962C8B-B14F-4D97-AF65-F5344CB8AC3E}">
        <p14:creationId xmlns:p14="http://schemas.microsoft.com/office/powerpoint/2010/main" val="1191955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1C448-8D68-F673-45D4-3070FBC24F7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t="45436"/>
          <a:stretch/>
        </p:blipFill>
        <p:spPr>
          <a:xfrm>
            <a:off x="4293031" y="1113853"/>
            <a:ext cx="7531411" cy="4756001"/>
          </a:xfrm>
          <a:prstGeom prst="rect">
            <a:avLst/>
          </a:prstGeom>
        </p:spPr>
      </p:pic>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2" name="Picture 1">
            <a:extLst>
              <a:ext uri="{FF2B5EF4-FFF2-40B4-BE49-F238E27FC236}">
                <a16:creationId xmlns:a16="http://schemas.microsoft.com/office/drawing/2014/main" id="{FFBAC9DA-23E5-9930-A522-BCF44167819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695" r="23922" b="54626"/>
          <a:stretch/>
        </p:blipFill>
        <p:spPr>
          <a:xfrm>
            <a:off x="1039837" y="1113852"/>
            <a:ext cx="4881135" cy="4121823"/>
          </a:xfrm>
          <a:prstGeom prst="rect">
            <a:avLst/>
          </a:prstGeom>
        </p:spPr>
      </p:pic>
    </p:spTree>
    <p:extLst>
      <p:ext uri="{BB962C8B-B14F-4D97-AF65-F5344CB8AC3E}">
        <p14:creationId xmlns:p14="http://schemas.microsoft.com/office/powerpoint/2010/main" val="2338935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44076626-9A48-034A-2176-643E3F3B5276}"/>
              </a:ext>
            </a:extLst>
          </p:cNvPr>
          <p:cNvSpPr txBox="1"/>
          <p:nvPr/>
        </p:nvSpPr>
        <p:spPr>
          <a:xfrm>
            <a:off x="1312606" y="2322248"/>
            <a:ext cx="9914604" cy="3421899"/>
          </a:xfrm>
          <a:prstGeom prst="rect">
            <a:avLst/>
          </a:prstGeom>
          <a:noFill/>
        </p:spPr>
        <p:txBody>
          <a:bodyPr wrap="square">
            <a:spAutoFit/>
          </a:bodyPr>
          <a:lstStyle/>
          <a:p>
            <a:pPr algn="just">
              <a:lnSpc>
                <a:spcPct val="200000"/>
              </a:lnSpc>
            </a:pPr>
            <a:r>
              <a:rPr lang="en-US" sz="2800" dirty="0">
                <a:solidFill>
                  <a:schemeClr val="accent6">
                    <a:lumMod val="75000"/>
                  </a:schemeClr>
                </a:solidFill>
                <a:latin typeface="Baskerville Old Face" panose="02020602080505020303" pitchFamily="18" charset="0"/>
              </a:rPr>
              <a:t>Fixed Bias Circuit </a:t>
            </a:r>
            <a:r>
              <a:rPr lang="en-US" sz="2800" b="0" i="0" dirty="0">
                <a:solidFill>
                  <a:schemeClr val="accent6">
                    <a:lumMod val="75000"/>
                  </a:schemeClr>
                </a:solidFill>
                <a:effectLst/>
                <a:latin typeface="Baskerville Old Face" panose="02020602080505020303" pitchFamily="18" charset="0"/>
              </a:rPr>
              <a:t>is often used in circuits where transistor is used as a switch. However, one application of fixed bias is </a:t>
            </a:r>
            <a:r>
              <a:rPr lang="en-US" sz="2800" b="1" i="0" dirty="0">
                <a:solidFill>
                  <a:schemeClr val="accent6">
                    <a:lumMod val="75000"/>
                  </a:schemeClr>
                </a:solidFill>
                <a:effectLst/>
                <a:latin typeface="Baskerville Old Face" panose="02020602080505020303" pitchFamily="18" charset="0"/>
              </a:rPr>
              <a:t>to achieve crude automatic gain control in the transistor by feeding the base resistor from a DC signal derived from the AC output of a later stage</a:t>
            </a:r>
            <a:r>
              <a:rPr lang="en-US" sz="2800" b="0" i="0" dirty="0">
                <a:solidFill>
                  <a:schemeClr val="accent6">
                    <a:lumMod val="75000"/>
                  </a:schemeClr>
                </a:solidFill>
                <a:effectLst/>
                <a:latin typeface="Baskerville Old Face" panose="02020602080505020303" pitchFamily="18" charset="0"/>
              </a:rPr>
              <a:t>. 1.</a:t>
            </a:r>
            <a:endParaRPr lang="en-US" sz="2800" dirty="0">
              <a:solidFill>
                <a:schemeClr val="accent6">
                  <a:lumMod val="75000"/>
                </a:schemeClr>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A9D61274-67E1-F144-D2DF-13A2466A0D5C}"/>
              </a:ext>
            </a:extLst>
          </p:cNvPr>
          <p:cNvSpPr txBox="1"/>
          <p:nvPr/>
        </p:nvSpPr>
        <p:spPr>
          <a:xfrm>
            <a:off x="1061884" y="1430457"/>
            <a:ext cx="4409768"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Uses of Fixed Bias:</a:t>
            </a:r>
          </a:p>
        </p:txBody>
      </p:sp>
    </p:spTree>
    <p:extLst>
      <p:ext uri="{BB962C8B-B14F-4D97-AF65-F5344CB8AC3E}">
        <p14:creationId xmlns:p14="http://schemas.microsoft.com/office/powerpoint/2010/main" val="256589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B85780-A8D0-F266-27D2-5AF1D130BBFC}"/>
              </a:ext>
            </a:extLst>
          </p:cNvPr>
          <p:cNvGrpSpPr/>
          <p:nvPr/>
        </p:nvGrpSpPr>
        <p:grpSpPr>
          <a:xfrm>
            <a:off x="6909006" y="1589835"/>
            <a:ext cx="4928420" cy="4324350"/>
            <a:chOff x="8598310" y="1589835"/>
            <a:chExt cx="3239116" cy="4324350"/>
          </a:xfrm>
        </p:grpSpPr>
        <p:pic>
          <p:nvPicPr>
            <p:cNvPr id="2050" name="Picture 2" descr="Transistor Collector Feedback Bias - Inst Tools">
              <a:extLst>
                <a:ext uri="{FF2B5EF4-FFF2-40B4-BE49-F238E27FC236}">
                  <a16:creationId xmlns:a16="http://schemas.microsoft.com/office/drawing/2014/main" id="{B824FF41-6DB9-62B3-27B3-68A2100FB7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25"/>
            <a:stretch/>
          </p:blipFill>
          <p:spPr bwMode="auto">
            <a:xfrm>
              <a:off x="8598310" y="1589835"/>
              <a:ext cx="3239116" cy="43243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116C57-7A6E-9BD5-F1FB-C29FEED27861}"/>
                </a:ext>
              </a:extLst>
            </p:cNvPr>
            <p:cNvSpPr/>
            <p:nvPr/>
          </p:nvSpPr>
          <p:spPr>
            <a:xfrm>
              <a:off x="8598310" y="5486400"/>
              <a:ext cx="1342103" cy="28021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C4473645-C466-D684-2E33-DC7D35D620BF}"/>
              </a:ext>
            </a:extLst>
          </p:cNvPr>
          <p:cNvSpPr txBox="1"/>
          <p:nvPr/>
        </p:nvSpPr>
        <p:spPr>
          <a:xfrm>
            <a:off x="811161" y="1525147"/>
            <a:ext cx="4928420" cy="3597139"/>
          </a:xfrm>
          <a:prstGeom prst="rect">
            <a:avLst/>
          </a:prstGeom>
          <a:noFill/>
        </p:spPr>
        <p:txBody>
          <a:bodyPr wrap="square">
            <a:spAutoFit/>
          </a:bodyPr>
          <a:lstStyle/>
          <a:p>
            <a:pPr algn="just">
              <a:lnSpc>
                <a:spcPct val="150000"/>
              </a:lnSpc>
            </a:pPr>
            <a:r>
              <a:rPr lang="en-US" sz="2200" b="0" i="0" dirty="0">
                <a:solidFill>
                  <a:srgbClr val="00B050"/>
                </a:solidFill>
                <a:effectLst/>
                <a:latin typeface="Baskerville Old Face" panose="02020602080505020303" pitchFamily="18" charset="0"/>
              </a:rPr>
              <a:t>This circuit </a:t>
            </a:r>
            <a:r>
              <a:rPr lang="en-US" sz="2200" b="1" i="0" dirty="0">
                <a:solidFill>
                  <a:srgbClr val="00B050"/>
                </a:solidFill>
                <a:effectLst/>
                <a:latin typeface="Baskerville Old Face" panose="02020602080505020303" pitchFamily="18" charset="0"/>
              </a:rPr>
              <a:t>helps in improving the stability considerably</a:t>
            </a:r>
            <a:r>
              <a:rPr lang="en-US" sz="2200" b="0" i="0" dirty="0">
                <a:solidFill>
                  <a:srgbClr val="00B050"/>
                </a:solidFill>
                <a:effectLst/>
                <a:latin typeface="Baskerville Old Face" panose="02020602080505020303" pitchFamily="18" charset="0"/>
              </a:rPr>
              <a:t>. If the value of I</a:t>
            </a:r>
            <a:r>
              <a:rPr lang="en-US" sz="2200" b="0" i="0" baseline="-25000" dirty="0">
                <a:solidFill>
                  <a:srgbClr val="00B050"/>
                </a:solidFill>
                <a:effectLst/>
                <a:latin typeface="Baskerville Old Face" panose="02020602080505020303" pitchFamily="18" charset="0"/>
              </a:rPr>
              <a:t>C</a:t>
            </a:r>
            <a:r>
              <a:rPr lang="en-US" sz="2200" b="0" i="0" dirty="0">
                <a:solidFill>
                  <a:srgbClr val="00B050"/>
                </a:solidFill>
                <a:effectLst/>
                <a:latin typeface="Baskerville Old Face" panose="02020602080505020303" pitchFamily="18" charset="0"/>
              </a:rPr>
              <a:t> increases, the voltage across R</a:t>
            </a:r>
            <a:r>
              <a:rPr lang="en-US" sz="2200" b="0" i="0" baseline="-25000" dirty="0">
                <a:solidFill>
                  <a:srgbClr val="00B050"/>
                </a:solidFill>
                <a:effectLst/>
                <a:latin typeface="Baskerville Old Face" panose="02020602080505020303" pitchFamily="18" charset="0"/>
              </a:rPr>
              <a:t>L</a:t>
            </a:r>
            <a:r>
              <a:rPr lang="en-US" sz="2200" b="0" i="0" dirty="0">
                <a:solidFill>
                  <a:srgbClr val="00B050"/>
                </a:solidFill>
                <a:effectLst/>
                <a:latin typeface="Baskerville Old Face" panose="02020602080505020303" pitchFamily="18" charset="0"/>
              </a:rPr>
              <a:t> increases and hence the V</a:t>
            </a:r>
            <a:r>
              <a:rPr lang="en-US" sz="2200" b="0" i="0" baseline="-25000" dirty="0">
                <a:solidFill>
                  <a:srgbClr val="00B050"/>
                </a:solidFill>
                <a:effectLst/>
                <a:latin typeface="Baskerville Old Face" panose="02020602080505020303" pitchFamily="18" charset="0"/>
              </a:rPr>
              <a:t>CE</a:t>
            </a:r>
            <a:r>
              <a:rPr lang="en-US" sz="2200" b="0" i="0" dirty="0">
                <a:solidFill>
                  <a:srgbClr val="00B050"/>
                </a:solidFill>
                <a:effectLst/>
                <a:latin typeface="Baskerville Old Face" panose="02020602080505020303" pitchFamily="18" charset="0"/>
              </a:rPr>
              <a:t> also increases. This in turn reduces the base current I</a:t>
            </a:r>
            <a:r>
              <a:rPr lang="en-US" sz="2200" b="0" i="0" baseline="-25000" dirty="0">
                <a:solidFill>
                  <a:srgbClr val="00B050"/>
                </a:solidFill>
                <a:effectLst/>
                <a:latin typeface="Baskerville Old Face" panose="02020602080505020303" pitchFamily="18" charset="0"/>
              </a:rPr>
              <a:t>B</a:t>
            </a:r>
            <a:r>
              <a:rPr lang="en-US" sz="2200" b="0" i="0" dirty="0">
                <a:solidFill>
                  <a:srgbClr val="00B050"/>
                </a:solidFill>
                <a:effectLst/>
                <a:latin typeface="Baskerville Old Face" panose="02020602080505020303" pitchFamily="18" charset="0"/>
              </a:rPr>
              <a:t>. This action somewhat compensates the original increase.</a:t>
            </a:r>
            <a:endParaRPr lang="en-US" sz="2200" dirty="0">
              <a:solidFill>
                <a:srgbClr val="00B050"/>
              </a:solidFill>
              <a:latin typeface="Baskerville Old Face" panose="02020602080505020303" pitchFamily="18" charset="0"/>
            </a:endParaRPr>
          </a:p>
        </p:txBody>
      </p:sp>
      <p:sp>
        <p:nvSpPr>
          <p:cNvPr id="12" name="TextBox 11">
            <a:extLst>
              <a:ext uri="{FF2B5EF4-FFF2-40B4-BE49-F238E27FC236}">
                <a16:creationId xmlns:a16="http://schemas.microsoft.com/office/drawing/2014/main" id="{73A6BC6D-BFA7-7137-4ACB-E0B891D7291E}"/>
              </a:ext>
            </a:extLst>
          </p:cNvPr>
          <p:cNvSpPr txBox="1"/>
          <p:nvPr/>
        </p:nvSpPr>
        <p:spPr>
          <a:xfrm>
            <a:off x="811161" y="1013786"/>
            <a:ext cx="3982065"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Collector to Base Bias:</a:t>
            </a:r>
          </a:p>
        </p:txBody>
      </p:sp>
      <p:sp>
        <p:nvSpPr>
          <p:cNvPr id="13" name="TextBox 12">
            <a:extLst>
              <a:ext uri="{FF2B5EF4-FFF2-40B4-BE49-F238E27FC236}">
                <a16:creationId xmlns:a16="http://schemas.microsoft.com/office/drawing/2014/main" id="{46D8C238-9CD0-1684-674C-D18A86E5F9F5}"/>
              </a:ext>
            </a:extLst>
          </p:cNvPr>
          <p:cNvSpPr txBox="1"/>
          <p:nvPr/>
        </p:nvSpPr>
        <p:spPr>
          <a:xfrm>
            <a:off x="811161" y="5094728"/>
            <a:ext cx="7787149" cy="1446550"/>
          </a:xfrm>
          <a:prstGeom prst="rect">
            <a:avLst/>
          </a:prstGeom>
          <a:noFill/>
        </p:spPr>
        <p:txBody>
          <a:bodyPr wrap="square">
            <a:spAutoFit/>
          </a:bodyPr>
          <a:lstStyle/>
          <a:p>
            <a:pPr algn="just"/>
            <a:r>
              <a:rPr lang="en-US" sz="2200" b="0" i="0" dirty="0">
                <a:solidFill>
                  <a:srgbClr val="00B050"/>
                </a:solidFill>
                <a:effectLst/>
                <a:latin typeface="Baskerville Old Face" panose="02020602080505020303" pitchFamily="18" charset="0"/>
              </a:rPr>
              <a:t>The collector to base feedback configuration ensures that the transistor is always biased in the active region regardless of the value of Beta (β). </a:t>
            </a:r>
            <a:r>
              <a:rPr lang="en-US" sz="2200" b="1" i="0" dirty="0">
                <a:solidFill>
                  <a:srgbClr val="00B050"/>
                </a:solidFill>
                <a:effectLst/>
                <a:latin typeface="Baskerville Old Face" panose="02020602080505020303" pitchFamily="18" charset="0"/>
              </a:rPr>
              <a:t>The DC base bias voltage is derived from the collector voltage V</a:t>
            </a:r>
            <a:r>
              <a:rPr lang="en-US" sz="2200" b="1" i="0" baseline="-25000" dirty="0">
                <a:solidFill>
                  <a:srgbClr val="00B050"/>
                </a:solidFill>
                <a:effectLst/>
                <a:latin typeface="Baskerville Old Face" panose="02020602080505020303" pitchFamily="18" charset="0"/>
              </a:rPr>
              <a:t>C</a:t>
            </a:r>
            <a:r>
              <a:rPr lang="en-US" sz="2200" b="0" i="0" dirty="0">
                <a:solidFill>
                  <a:srgbClr val="00B050"/>
                </a:solidFill>
                <a:effectLst/>
                <a:latin typeface="Baskerville Old Face" panose="02020602080505020303" pitchFamily="18" charset="0"/>
              </a:rPr>
              <a:t>, thus providing good stability.</a:t>
            </a:r>
            <a:endParaRPr lang="en-US" sz="2200" dirty="0">
              <a:solidFill>
                <a:srgbClr val="00B050"/>
              </a:solidFill>
              <a:latin typeface="Baskerville Old Face" panose="02020602080505020303" pitchFamily="18" charset="0"/>
            </a:endParaRPr>
          </a:p>
        </p:txBody>
      </p:sp>
    </p:spTree>
    <p:extLst>
      <p:ext uri="{BB962C8B-B14F-4D97-AF65-F5344CB8AC3E}">
        <p14:creationId xmlns:p14="http://schemas.microsoft.com/office/powerpoint/2010/main" val="329416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880C3A20-81AF-9CC6-C9C2-E620FE4C82C5}"/>
              </a:ext>
            </a:extLst>
          </p:cNvPr>
          <p:cNvSpPr txBox="1"/>
          <p:nvPr/>
        </p:nvSpPr>
        <p:spPr>
          <a:xfrm>
            <a:off x="925461" y="1689230"/>
            <a:ext cx="5170539" cy="2800767"/>
          </a:xfrm>
          <a:prstGeom prst="rect">
            <a:avLst/>
          </a:prstGeom>
          <a:noFill/>
        </p:spPr>
        <p:txBody>
          <a:bodyPr wrap="square">
            <a:spAutoFit/>
          </a:bodyPr>
          <a:lstStyle/>
          <a:p>
            <a:pPr algn="just"/>
            <a:r>
              <a:rPr lang="en-US" sz="2200" b="0" i="0" dirty="0">
                <a:solidFill>
                  <a:srgbClr val="00B050"/>
                </a:solidFill>
                <a:effectLst/>
                <a:latin typeface="Baskerville Old Face" panose="02020602080505020303" pitchFamily="18" charset="0"/>
              </a:rPr>
              <a:t>Self-Bias. A better method of biasing is obtained by </a:t>
            </a:r>
            <a:r>
              <a:rPr lang="en-US" sz="2200" b="1" i="0" dirty="0">
                <a:solidFill>
                  <a:srgbClr val="00B050"/>
                </a:solidFill>
                <a:effectLst/>
                <a:latin typeface="Baskerville Old Face" panose="02020602080505020303" pitchFamily="18" charset="0"/>
              </a:rPr>
              <a:t>inserting the bias resistor directly between the base and collector</a:t>
            </a:r>
            <a:r>
              <a:rPr lang="en-US" sz="2200" b="0" i="0" dirty="0">
                <a:solidFill>
                  <a:srgbClr val="00B050"/>
                </a:solidFill>
                <a:effectLst/>
                <a:latin typeface="Baskerville Old Face" panose="02020602080505020303" pitchFamily="18" charset="0"/>
              </a:rPr>
              <a:t>, as shown in figure below. By tying the collector to the base in this manner, feedback voltage can be fed from the collector to the base to develop forward bias. This arrangement is called SELF-BIAS.</a:t>
            </a:r>
            <a:endParaRPr lang="en-US" sz="2200" dirty="0">
              <a:solidFill>
                <a:srgbClr val="00B050"/>
              </a:solidFill>
              <a:latin typeface="Baskerville Old Face" panose="02020602080505020303" pitchFamily="18" charset="0"/>
            </a:endParaRPr>
          </a:p>
        </p:txBody>
      </p:sp>
      <p:sp>
        <p:nvSpPr>
          <p:cNvPr id="12" name="TextBox 11">
            <a:extLst>
              <a:ext uri="{FF2B5EF4-FFF2-40B4-BE49-F238E27FC236}">
                <a16:creationId xmlns:a16="http://schemas.microsoft.com/office/drawing/2014/main" id="{64263C82-A1B1-76AC-5292-A77F60BC8E9F}"/>
              </a:ext>
            </a:extLst>
          </p:cNvPr>
          <p:cNvSpPr txBox="1"/>
          <p:nvPr/>
        </p:nvSpPr>
        <p:spPr>
          <a:xfrm>
            <a:off x="811161" y="1013786"/>
            <a:ext cx="3982065"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Self Bias:</a:t>
            </a:r>
          </a:p>
        </p:txBody>
      </p:sp>
      <p:sp>
        <p:nvSpPr>
          <p:cNvPr id="13" name="TextBox 12">
            <a:extLst>
              <a:ext uri="{FF2B5EF4-FFF2-40B4-BE49-F238E27FC236}">
                <a16:creationId xmlns:a16="http://schemas.microsoft.com/office/drawing/2014/main" id="{F5BD6C0D-9A3B-B056-080C-FAE9FC826829}"/>
              </a:ext>
            </a:extLst>
          </p:cNvPr>
          <p:cNvSpPr txBox="1"/>
          <p:nvPr/>
        </p:nvSpPr>
        <p:spPr>
          <a:xfrm>
            <a:off x="905437" y="4443830"/>
            <a:ext cx="5779248" cy="2462213"/>
          </a:xfrm>
          <a:prstGeom prst="rect">
            <a:avLst/>
          </a:prstGeom>
          <a:noFill/>
        </p:spPr>
        <p:txBody>
          <a:bodyPr wrap="square">
            <a:spAutoFit/>
          </a:bodyPr>
          <a:lstStyle/>
          <a:p>
            <a:pPr algn="just"/>
            <a:r>
              <a:rPr lang="en-US" sz="2200" b="0" i="0" dirty="0">
                <a:solidFill>
                  <a:srgbClr val="00B050"/>
                </a:solidFill>
                <a:effectLst/>
                <a:latin typeface="Baskerville Old Face" panose="02020602080505020303" pitchFamily="18" charset="0"/>
              </a:rPr>
              <a:t>This is also called the emitter follower for the same reason as the power supply follows the base bias and this stabilizes the </a:t>
            </a:r>
            <a:r>
              <a:rPr lang="en-US" sz="2200" b="0" i="0" dirty="0" err="1">
                <a:solidFill>
                  <a:srgbClr val="00B050"/>
                </a:solidFill>
                <a:effectLst/>
                <a:latin typeface="Baskerville Old Face" panose="02020602080505020303" pitchFamily="18" charset="0"/>
              </a:rPr>
              <a:t>Vbe</a:t>
            </a:r>
            <a:r>
              <a:rPr lang="en-US" sz="2200" b="0" i="0" dirty="0">
                <a:solidFill>
                  <a:srgbClr val="00B050"/>
                </a:solidFill>
                <a:effectLst/>
                <a:latin typeface="Baskerville Old Face" panose="02020602080505020303" pitchFamily="18" charset="0"/>
              </a:rPr>
              <a:t>. </a:t>
            </a:r>
            <a:r>
              <a:rPr lang="en-US" sz="2200" b="1" i="0" dirty="0">
                <a:solidFill>
                  <a:srgbClr val="00B050"/>
                </a:solidFill>
                <a:effectLst/>
                <a:latin typeface="Baskerville Old Face" panose="02020602080505020303" pitchFamily="18" charset="0"/>
              </a:rPr>
              <a:t>As the input changes or </a:t>
            </a:r>
            <a:r>
              <a:rPr lang="en-US" sz="2200" b="1" i="0" dirty="0" err="1">
                <a:solidFill>
                  <a:srgbClr val="00B050"/>
                </a:solidFill>
                <a:effectLst/>
                <a:latin typeface="Baskerville Old Face" panose="02020602080505020303" pitchFamily="18" charset="0"/>
              </a:rPr>
              <a:t>Vbb</a:t>
            </a:r>
            <a:r>
              <a:rPr lang="en-US" sz="2200" b="1" i="0" dirty="0">
                <a:solidFill>
                  <a:srgbClr val="00B050"/>
                </a:solidFill>
                <a:effectLst/>
                <a:latin typeface="Baskerville Old Face" panose="02020602080505020303" pitchFamily="18" charset="0"/>
              </a:rPr>
              <a:t> change, the power supply stabilization make the bias constant so that Vo remain constant and so self bias instead of external interference to stabilize out put</a:t>
            </a:r>
            <a:r>
              <a:rPr lang="en-US" sz="2200" b="0" i="0" dirty="0">
                <a:solidFill>
                  <a:srgbClr val="00B050"/>
                </a:solidFill>
                <a:effectLst/>
                <a:latin typeface="Baskerville Old Face" panose="02020602080505020303" pitchFamily="18" charset="0"/>
              </a:rPr>
              <a:t>.</a:t>
            </a:r>
            <a:endParaRPr lang="en-US" sz="2200" dirty="0">
              <a:solidFill>
                <a:srgbClr val="00B050"/>
              </a:solidFill>
              <a:latin typeface="Baskerville Old Face" panose="02020602080505020303" pitchFamily="18" charset="0"/>
            </a:endParaRPr>
          </a:p>
        </p:txBody>
      </p:sp>
      <p:pic>
        <p:nvPicPr>
          <p:cNvPr id="7" name="Picture 6">
            <a:extLst>
              <a:ext uri="{FF2B5EF4-FFF2-40B4-BE49-F238E27FC236}">
                <a16:creationId xmlns:a16="http://schemas.microsoft.com/office/drawing/2014/main" id="{CB31CFF4-0888-43B1-872A-F303E50184D6}"/>
              </a:ext>
            </a:extLst>
          </p:cNvPr>
          <p:cNvPicPr>
            <a:picLocks noChangeAspect="1"/>
          </p:cNvPicPr>
          <p:nvPr/>
        </p:nvPicPr>
        <p:blipFill rotWithShape="1">
          <a:blip r:embed="rId2"/>
          <a:srcRect l="4329" t="3302" r="8821" b="3709"/>
          <a:stretch/>
        </p:blipFill>
        <p:spPr>
          <a:xfrm>
            <a:off x="6684685" y="1644095"/>
            <a:ext cx="5305754" cy="4387993"/>
          </a:xfrm>
          <a:prstGeom prst="rect">
            <a:avLst/>
          </a:prstGeom>
        </p:spPr>
      </p:pic>
    </p:spTree>
    <p:extLst>
      <p:ext uri="{BB962C8B-B14F-4D97-AF65-F5344CB8AC3E}">
        <p14:creationId xmlns:p14="http://schemas.microsoft.com/office/powerpoint/2010/main" val="322696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7" name="Picture 2" descr="Fixed Bias (Base Resistor Bias)">
            <a:extLst>
              <a:ext uri="{FF2B5EF4-FFF2-40B4-BE49-F238E27FC236}">
                <a16:creationId xmlns:a16="http://schemas.microsoft.com/office/drawing/2014/main" id="{4E1F433C-E62B-0E28-A5B2-0000B605B8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19871" r="11146"/>
          <a:stretch/>
        </p:blipFill>
        <p:spPr bwMode="auto">
          <a:xfrm>
            <a:off x="819978" y="1015991"/>
            <a:ext cx="4186439" cy="3556009"/>
          </a:xfrm>
          <a:prstGeom prst="rect">
            <a:avLst/>
          </a:prstGeom>
          <a:solidFill>
            <a:schemeClr val="accent2">
              <a:lumMod val="40000"/>
              <a:lumOff val="60000"/>
            </a:schemeClr>
          </a:solidFill>
        </p:spPr>
      </p:pic>
      <p:grpSp>
        <p:nvGrpSpPr>
          <p:cNvPr id="9" name="Group 8">
            <a:extLst>
              <a:ext uri="{FF2B5EF4-FFF2-40B4-BE49-F238E27FC236}">
                <a16:creationId xmlns:a16="http://schemas.microsoft.com/office/drawing/2014/main" id="{BE33A074-E9CF-7A6C-7621-F5030A9B9E09}"/>
              </a:ext>
            </a:extLst>
          </p:cNvPr>
          <p:cNvGrpSpPr/>
          <p:nvPr/>
        </p:nvGrpSpPr>
        <p:grpSpPr>
          <a:xfrm>
            <a:off x="5282686" y="1311782"/>
            <a:ext cx="2973645" cy="2964426"/>
            <a:chOff x="8598310" y="1589835"/>
            <a:chExt cx="3239116" cy="4324350"/>
          </a:xfrm>
        </p:grpSpPr>
        <p:pic>
          <p:nvPicPr>
            <p:cNvPr id="12" name="Picture 2" descr="Transistor Collector Feedback Bias - Inst Tools">
              <a:extLst>
                <a:ext uri="{FF2B5EF4-FFF2-40B4-BE49-F238E27FC236}">
                  <a16:creationId xmlns:a16="http://schemas.microsoft.com/office/drawing/2014/main" id="{9AABE7D0-3259-441B-7090-11D3F19AB3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25"/>
            <a:stretch/>
          </p:blipFill>
          <p:spPr bwMode="auto">
            <a:xfrm>
              <a:off x="8598310" y="1589835"/>
              <a:ext cx="3239116" cy="43243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32675C-75BD-FB0C-441D-15E7FAF87547}"/>
                </a:ext>
              </a:extLst>
            </p:cNvPr>
            <p:cNvSpPr/>
            <p:nvPr/>
          </p:nvSpPr>
          <p:spPr>
            <a:xfrm>
              <a:off x="8598310" y="5486400"/>
              <a:ext cx="1342103" cy="28021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1200A8A9-C2ED-4208-DD91-0EE8B219B32E}"/>
              </a:ext>
            </a:extLst>
          </p:cNvPr>
          <p:cNvPicPr>
            <a:picLocks noChangeAspect="1"/>
          </p:cNvPicPr>
          <p:nvPr/>
        </p:nvPicPr>
        <p:blipFill rotWithShape="1">
          <a:blip r:embed="rId5"/>
          <a:srcRect l="4329" t="3302" r="8821" b="3709"/>
          <a:stretch/>
        </p:blipFill>
        <p:spPr>
          <a:xfrm>
            <a:off x="8155230" y="1281461"/>
            <a:ext cx="3835209" cy="3171815"/>
          </a:xfrm>
          <a:prstGeom prst="rect">
            <a:avLst/>
          </a:prstGeom>
        </p:spPr>
      </p:pic>
      <p:sp>
        <p:nvSpPr>
          <p:cNvPr id="2" name="TextBox 1">
            <a:extLst>
              <a:ext uri="{FF2B5EF4-FFF2-40B4-BE49-F238E27FC236}">
                <a16:creationId xmlns:a16="http://schemas.microsoft.com/office/drawing/2014/main" id="{3F1FEF59-7320-3C27-EB10-290C8DECC819}"/>
              </a:ext>
            </a:extLst>
          </p:cNvPr>
          <p:cNvSpPr txBox="1"/>
          <p:nvPr/>
        </p:nvSpPr>
        <p:spPr>
          <a:xfrm>
            <a:off x="1115962" y="5747531"/>
            <a:ext cx="10530349" cy="830997"/>
          </a:xfrm>
          <a:prstGeom prst="rect">
            <a:avLst/>
          </a:prstGeom>
          <a:noFill/>
        </p:spPr>
        <p:txBody>
          <a:bodyPr wrap="square" rtlCol="0">
            <a:spAutoFit/>
          </a:bodyPr>
          <a:lstStyle/>
          <a:p>
            <a:pPr algn="just"/>
            <a:r>
              <a:rPr lang="en-US" sz="2400" dirty="0">
                <a:solidFill>
                  <a:schemeClr val="accent6">
                    <a:lumMod val="75000"/>
                  </a:schemeClr>
                </a:solidFill>
                <a:latin typeface="Baskerville Old Face" panose="02020602080505020303" pitchFamily="18" charset="0"/>
              </a:rPr>
              <a:t>By Applying Thevenin’s Theorem to the input circuit, All the three circuits reduce to a single circuit as shown.</a:t>
            </a:r>
          </a:p>
        </p:txBody>
      </p:sp>
      <p:sp>
        <p:nvSpPr>
          <p:cNvPr id="3" name="TextBox 2">
            <a:extLst>
              <a:ext uri="{FF2B5EF4-FFF2-40B4-BE49-F238E27FC236}">
                <a16:creationId xmlns:a16="http://schemas.microsoft.com/office/drawing/2014/main" id="{979AD0EE-FF46-083F-FE3B-42DF0436BFCC}"/>
              </a:ext>
            </a:extLst>
          </p:cNvPr>
          <p:cNvSpPr txBox="1"/>
          <p:nvPr/>
        </p:nvSpPr>
        <p:spPr>
          <a:xfrm>
            <a:off x="1249618" y="4793226"/>
            <a:ext cx="2186756" cy="461665"/>
          </a:xfrm>
          <a:prstGeom prst="rect">
            <a:avLst/>
          </a:prstGeom>
          <a:noFill/>
        </p:spPr>
        <p:txBody>
          <a:bodyPr wrap="square" rtlCol="0">
            <a:spAutoFit/>
          </a:bodyPr>
          <a:lstStyle/>
          <a:p>
            <a:r>
              <a:rPr lang="en-US" sz="2400" b="1" dirty="0">
                <a:solidFill>
                  <a:srgbClr val="FF0000"/>
                </a:solidFill>
                <a:latin typeface="Baskerville Old Face" panose="02020602080505020303" pitchFamily="18" charset="0"/>
              </a:rPr>
              <a:t>Fixed Bias</a:t>
            </a:r>
          </a:p>
        </p:txBody>
      </p:sp>
      <p:sp>
        <p:nvSpPr>
          <p:cNvPr id="15" name="TextBox 14">
            <a:extLst>
              <a:ext uri="{FF2B5EF4-FFF2-40B4-BE49-F238E27FC236}">
                <a16:creationId xmlns:a16="http://schemas.microsoft.com/office/drawing/2014/main" id="{C511B4B9-16B4-6A4B-2A7D-DE2519158F57}"/>
              </a:ext>
            </a:extLst>
          </p:cNvPr>
          <p:cNvSpPr txBox="1"/>
          <p:nvPr/>
        </p:nvSpPr>
        <p:spPr>
          <a:xfrm>
            <a:off x="4817120" y="4790016"/>
            <a:ext cx="3152609" cy="461665"/>
          </a:xfrm>
          <a:prstGeom prst="rect">
            <a:avLst/>
          </a:prstGeom>
          <a:noFill/>
        </p:spPr>
        <p:txBody>
          <a:bodyPr wrap="square" rtlCol="0">
            <a:spAutoFit/>
          </a:bodyPr>
          <a:lstStyle/>
          <a:p>
            <a:r>
              <a:rPr lang="en-US" sz="2400" b="1" dirty="0">
                <a:solidFill>
                  <a:srgbClr val="FF0000"/>
                </a:solidFill>
                <a:latin typeface="Baskerville Old Face" panose="02020602080505020303" pitchFamily="18" charset="0"/>
              </a:rPr>
              <a:t>Collector to Base Bias</a:t>
            </a:r>
          </a:p>
        </p:txBody>
      </p:sp>
      <p:sp>
        <p:nvSpPr>
          <p:cNvPr id="16" name="TextBox 15">
            <a:extLst>
              <a:ext uri="{FF2B5EF4-FFF2-40B4-BE49-F238E27FC236}">
                <a16:creationId xmlns:a16="http://schemas.microsoft.com/office/drawing/2014/main" id="{8D86F47A-E9CB-320E-9C96-464D89B344B6}"/>
              </a:ext>
            </a:extLst>
          </p:cNvPr>
          <p:cNvSpPr txBox="1"/>
          <p:nvPr/>
        </p:nvSpPr>
        <p:spPr>
          <a:xfrm>
            <a:off x="8627358" y="4790016"/>
            <a:ext cx="3152609" cy="461665"/>
          </a:xfrm>
          <a:prstGeom prst="rect">
            <a:avLst/>
          </a:prstGeom>
          <a:noFill/>
        </p:spPr>
        <p:txBody>
          <a:bodyPr wrap="square" rtlCol="0">
            <a:spAutoFit/>
          </a:bodyPr>
          <a:lstStyle/>
          <a:p>
            <a:r>
              <a:rPr lang="en-US" sz="2400" b="1" dirty="0">
                <a:solidFill>
                  <a:srgbClr val="FF0000"/>
                </a:solidFill>
                <a:latin typeface="Baskerville Old Face" panose="02020602080505020303" pitchFamily="18" charset="0"/>
              </a:rPr>
              <a:t>Self Bias</a:t>
            </a:r>
          </a:p>
        </p:txBody>
      </p:sp>
      <p:pic>
        <p:nvPicPr>
          <p:cNvPr id="17" name="Picture 16">
            <a:extLst>
              <a:ext uri="{FF2B5EF4-FFF2-40B4-BE49-F238E27FC236}">
                <a16:creationId xmlns:a16="http://schemas.microsoft.com/office/drawing/2014/main" id="{6148E259-A231-1DE1-4836-3C53EB0DDA46}"/>
              </a:ext>
            </a:extLst>
          </p:cNvPr>
          <p:cNvPicPr>
            <a:picLocks noChangeAspect="1"/>
          </p:cNvPicPr>
          <p:nvPr/>
        </p:nvPicPr>
        <p:blipFill>
          <a:blip r:embed="rId6"/>
          <a:stretch>
            <a:fillRect/>
          </a:stretch>
        </p:blipFill>
        <p:spPr>
          <a:xfrm>
            <a:off x="2913197" y="1214437"/>
            <a:ext cx="6667500" cy="4429125"/>
          </a:xfrm>
          <a:prstGeom prst="rect">
            <a:avLst/>
          </a:prstGeom>
        </p:spPr>
      </p:pic>
    </p:spTree>
    <p:extLst>
      <p:ext uri="{BB962C8B-B14F-4D97-AF65-F5344CB8AC3E}">
        <p14:creationId xmlns:p14="http://schemas.microsoft.com/office/powerpoint/2010/main" val="41753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grpId="0" nodeType="clickEffect">
                                  <p:stCondLst>
                                    <p:cond delay="0"/>
                                  </p:stCondLst>
                                  <p:iterate type="lt">
                                    <p:tmPct val="10000"/>
                                  </p:iterate>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1" nodeType="withEffect">
                                  <p:stCondLst>
                                    <p:cond delay="0"/>
                                  </p:stCondLst>
                                  <p:iterate type="lt">
                                    <p:tmPct val="0"/>
                                  </p:iterate>
                                  <p:childTnLst>
                                    <p:animEffect transition="out" filter="fade">
                                      <p:cBhvr>
                                        <p:cTn id="60" dur="500"/>
                                        <p:tgtEl>
                                          <p:spTgt spid="2"/>
                                        </p:tgtEl>
                                      </p:cBhvr>
                                    </p:animEffect>
                                    <p:set>
                                      <p:cBhvr>
                                        <p:cTn id="61" dur="1" fill="hold">
                                          <p:stCondLst>
                                            <p:cond delay="499"/>
                                          </p:stCondLst>
                                        </p:cTn>
                                        <p:tgtEl>
                                          <p:spTgt spid="2"/>
                                        </p:tgtEl>
                                        <p:attrNameLst>
                                          <p:attrName>style.visibility</p:attrName>
                                        </p:attrNameLst>
                                      </p:cBhvr>
                                      <p:to>
                                        <p:strVal val="hidden"/>
                                      </p:to>
                                    </p:set>
                                  </p:childTnLst>
                                </p:cTn>
                              </p:par>
                              <p:par>
                                <p:cTn id="62" presetID="31"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1000" fill="hold"/>
                                        <p:tgtEl>
                                          <p:spTgt spid="17"/>
                                        </p:tgtEl>
                                        <p:attrNameLst>
                                          <p:attrName>ppt_w</p:attrName>
                                        </p:attrNameLst>
                                      </p:cBhvr>
                                      <p:tavLst>
                                        <p:tav tm="0">
                                          <p:val>
                                            <p:fltVal val="0"/>
                                          </p:val>
                                        </p:tav>
                                        <p:tav tm="100000">
                                          <p:val>
                                            <p:strVal val="#ppt_w"/>
                                          </p:val>
                                        </p:tav>
                                      </p:tavLst>
                                    </p:anim>
                                    <p:anim calcmode="lin" valueType="num">
                                      <p:cBhvr>
                                        <p:cTn id="65" dur="1000" fill="hold"/>
                                        <p:tgtEl>
                                          <p:spTgt spid="17"/>
                                        </p:tgtEl>
                                        <p:attrNameLst>
                                          <p:attrName>ppt_h</p:attrName>
                                        </p:attrNameLst>
                                      </p:cBhvr>
                                      <p:tavLst>
                                        <p:tav tm="0">
                                          <p:val>
                                            <p:fltVal val="0"/>
                                          </p:val>
                                        </p:tav>
                                        <p:tav tm="100000">
                                          <p:val>
                                            <p:strVal val="#ppt_h"/>
                                          </p:val>
                                        </p:tav>
                                      </p:tavLst>
                                    </p:anim>
                                    <p:anim calcmode="lin" valueType="num">
                                      <p:cBhvr>
                                        <p:cTn id="66" dur="1000" fill="hold"/>
                                        <p:tgtEl>
                                          <p:spTgt spid="17"/>
                                        </p:tgtEl>
                                        <p:attrNameLst>
                                          <p:attrName>style.rotation</p:attrName>
                                        </p:attrNameLst>
                                      </p:cBhvr>
                                      <p:tavLst>
                                        <p:tav tm="0">
                                          <p:val>
                                            <p:fltVal val="90"/>
                                          </p:val>
                                        </p:tav>
                                        <p:tav tm="100000">
                                          <p:val>
                                            <p:fltVal val="0"/>
                                          </p:val>
                                        </p:tav>
                                      </p:tavLst>
                                    </p:anim>
                                    <p:animEffect transition="in" filter="fade">
                                      <p:cBhvr>
                                        <p:cTn id="6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5" grpId="0"/>
      <p:bldP spid="15" grpId="1"/>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EDC1637A-84A7-5706-7138-5F897B10F15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b="-476"/>
          <a:stretch/>
        </p:blipFill>
        <p:spPr>
          <a:xfrm>
            <a:off x="1312605" y="1157287"/>
            <a:ext cx="9468465" cy="5264490"/>
          </a:xfrm>
          <a:prstGeom prst="rect">
            <a:avLst/>
          </a:prstGeom>
        </p:spPr>
      </p:pic>
    </p:spTree>
    <p:extLst>
      <p:ext uri="{BB962C8B-B14F-4D97-AF65-F5344CB8AC3E}">
        <p14:creationId xmlns:p14="http://schemas.microsoft.com/office/powerpoint/2010/main" val="96261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D4C82A66-221A-7FCE-17A1-3D5DD26451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499879" y="1127176"/>
            <a:ext cx="9266444" cy="5604257"/>
          </a:xfrm>
          <a:prstGeom prst="rect">
            <a:avLst/>
          </a:prstGeom>
        </p:spPr>
      </p:pic>
    </p:spTree>
    <p:extLst>
      <p:ext uri="{BB962C8B-B14F-4D97-AF65-F5344CB8AC3E}">
        <p14:creationId xmlns:p14="http://schemas.microsoft.com/office/powerpoint/2010/main" val="62887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610D9BEF-517D-C56A-3CCB-AAA37CFA491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18623" y="1099369"/>
            <a:ext cx="8834745" cy="2071531"/>
          </a:xfrm>
          <a:prstGeom prst="rect">
            <a:avLst/>
          </a:prstGeom>
        </p:spPr>
      </p:pic>
      <p:pic>
        <p:nvPicPr>
          <p:cNvPr id="7" name="Picture 6">
            <a:extLst>
              <a:ext uri="{FF2B5EF4-FFF2-40B4-BE49-F238E27FC236}">
                <a16:creationId xmlns:a16="http://schemas.microsoft.com/office/drawing/2014/main" id="{0FFAFBF4-995F-5C0C-BA87-EFA3A62A22B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1518623" y="3065514"/>
            <a:ext cx="8834745" cy="3674499"/>
          </a:xfrm>
          <a:prstGeom prst="rect">
            <a:avLst/>
          </a:prstGeom>
        </p:spPr>
      </p:pic>
    </p:spTree>
    <p:extLst>
      <p:ext uri="{BB962C8B-B14F-4D97-AF65-F5344CB8AC3E}">
        <p14:creationId xmlns:p14="http://schemas.microsoft.com/office/powerpoint/2010/main" val="2931393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19491D14-82CA-76B9-3B52-D2B353ECF74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312606" y="1223963"/>
            <a:ext cx="9491803" cy="5294825"/>
          </a:xfrm>
          <a:prstGeom prst="rect">
            <a:avLst/>
          </a:prstGeom>
        </p:spPr>
      </p:pic>
    </p:spTree>
    <p:extLst>
      <p:ext uri="{BB962C8B-B14F-4D97-AF65-F5344CB8AC3E}">
        <p14:creationId xmlns:p14="http://schemas.microsoft.com/office/powerpoint/2010/main" val="178622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30BACEEE-DB02-9A17-E52C-931D51212A71}"/>
              </a:ext>
            </a:extLst>
          </p:cNvPr>
          <p:cNvSpPr txBox="1"/>
          <p:nvPr/>
        </p:nvSpPr>
        <p:spPr>
          <a:xfrm>
            <a:off x="811161" y="997765"/>
            <a:ext cx="3834580"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Session Flow:</a:t>
            </a:r>
          </a:p>
        </p:txBody>
      </p:sp>
      <p:sp>
        <p:nvSpPr>
          <p:cNvPr id="9" name="TextBox 8">
            <a:extLst>
              <a:ext uri="{FF2B5EF4-FFF2-40B4-BE49-F238E27FC236}">
                <a16:creationId xmlns:a16="http://schemas.microsoft.com/office/drawing/2014/main" id="{141D0F30-EF69-356D-8A4F-6073E7C982DD}"/>
              </a:ext>
            </a:extLst>
          </p:cNvPr>
          <p:cNvSpPr txBox="1"/>
          <p:nvPr/>
        </p:nvSpPr>
        <p:spPr>
          <a:xfrm>
            <a:off x="2374489" y="1644096"/>
            <a:ext cx="7742904" cy="493397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Concept of amplification</a:t>
            </a: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transistors</a:t>
            </a: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Construction of </a:t>
            </a:r>
            <a:r>
              <a:rPr lang="en-US" sz="2000" b="1" dirty="0" err="1">
                <a:solidFill>
                  <a:srgbClr val="00B050"/>
                </a:solidFill>
                <a:latin typeface="Castellar" panose="020A0402060406010301" pitchFamily="18" charset="0"/>
              </a:rPr>
              <a:t>bjt</a:t>
            </a:r>
            <a:endParaRPr lang="en-US" sz="2000" b="1" dirty="0">
              <a:solidFill>
                <a:srgbClr val="00B050"/>
              </a:solidFill>
              <a:latin typeface="Castellar" panose="020A0402060406010301" pitchFamily="18" charset="0"/>
            </a:endParaRP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Operation</a:t>
            </a: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Current components</a:t>
            </a: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Configurations</a:t>
            </a: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Characteristics of </a:t>
            </a:r>
            <a:r>
              <a:rPr lang="en-US" sz="2000" b="1" dirty="0" err="1">
                <a:solidFill>
                  <a:srgbClr val="00B050"/>
                </a:solidFill>
                <a:latin typeface="Castellar" panose="020A0402060406010301" pitchFamily="18" charset="0"/>
              </a:rPr>
              <a:t>bjt</a:t>
            </a:r>
            <a:endParaRPr lang="en-US" sz="2000" b="1" dirty="0">
              <a:solidFill>
                <a:srgbClr val="00B050"/>
              </a:solidFill>
              <a:latin typeface="Castellar" panose="020A0402060406010301" pitchFamily="18" charset="0"/>
            </a:endParaRPr>
          </a:p>
          <a:p>
            <a:pPr marL="285750" indent="-285750">
              <a:lnSpc>
                <a:spcPct val="200000"/>
              </a:lnSpc>
              <a:buFont typeface="Wingdings" panose="05000000000000000000" pitchFamily="2" charset="2"/>
              <a:buChar char="Ø"/>
            </a:pPr>
            <a:r>
              <a:rPr lang="en-US" sz="2000" b="1" dirty="0">
                <a:solidFill>
                  <a:srgbClr val="00B050"/>
                </a:solidFill>
                <a:latin typeface="Castellar" panose="020A0402060406010301" pitchFamily="18" charset="0"/>
              </a:rPr>
              <a:t>Cut-off, active and saturation regions</a:t>
            </a:r>
          </a:p>
        </p:txBody>
      </p:sp>
    </p:spTree>
    <p:extLst>
      <p:ext uri="{BB962C8B-B14F-4D97-AF65-F5344CB8AC3E}">
        <p14:creationId xmlns:p14="http://schemas.microsoft.com/office/powerpoint/2010/main" val="137520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BC318539-D3CC-29D0-D7C2-416ED2EC37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a:off x="1669334" y="1295400"/>
            <a:ext cx="8853331" cy="4825173"/>
          </a:xfrm>
          <a:prstGeom prst="rect">
            <a:avLst/>
          </a:prstGeom>
        </p:spPr>
      </p:pic>
    </p:spTree>
    <p:extLst>
      <p:ext uri="{BB962C8B-B14F-4D97-AF65-F5344CB8AC3E}">
        <p14:creationId xmlns:p14="http://schemas.microsoft.com/office/powerpoint/2010/main" val="3735178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1EB28604-9198-E468-FEA1-23BC0FF114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063237" y="1127638"/>
            <a:ext cx="7891924" cy="5391150"/>
          </a:xfrm>
          <a:prstGeom prst="rect">
            <a:avLst/>
          </a:prstGeom>
        </p:spPr>
      </p:pic>
    </p:spTree>
    <p:extLst>
      <p:ext uri="{BB962C8B-B14F-4D97-AF65-F5344CB8AC3E}">
        <p14:creationId xmlns:p14="http://schemas.microsoft.com/office/powerpoint/2010/main" val="343900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188CECC-1AA4-7281-C414-2D1A734A1252}"/>
              </a:ext>
            </a:extLst>
          </p:cNvPr>
          <p:cNvSpPr txBox="1"/>
          <p:nvPr/>
        </p:nvSpPr>
        <p:spPr>
          <a:xfrm>
            <a:off x="943896" y="1123476"/>
            <a:ext cx="6130640"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h – Parameter Model:</a:t>
            </a:r>
          </a:p>
        </p:txBody>
      </p:sp>
      <p:grpSp>
        <p:nvGrpSpPr>
          <p:cNvPr id="24" name="Group 23">
            <a:extLst>
              <a:ext uri="{FF2B5EF4-FFF2-40B4-BE49-F238E27FC236}">
                <a16:creationId xmlns:a16="http://schemas.microsoft.com/office/drawing/2014/main" id="{DBEF1292-378F-8005-46D0-186A847C0468}"/>
              </a:ext>
            </a:extLst>
          </p:cNvPr>
          <p:cNvGrpSpPr/>
          <p:nvPr/>
        </p:nvGrpSpPr>
        <p:grpSpPr>
          <a:xfrm>
            <a:off x="966099" y="1657165"/>
            <a:ext cx="8283216" cy="3136266"/>
            <a:chOff x="1864999" y="2092037"/>
            <a:chExt cx="8283216" cy="3136266"/>
          </a:xfrm>
        </p:grpSpPr>
        <p:sp>
          <p:nvSpPr>
            <p:cNvPr id="7" name="Rectangle 6">
              <a:extLst>
                <a:ext uri="{FF2B5EF4-FFF2-40B4-BE49-F238E27FC236}">
                  <a16:creationId xmlns:a16="http://schemas.microsoft.com/office/drawing/2014/main" id="{8E67BDAE-2B4C-2A94-2183-086E7160D9C3}"/>
                </a:ext>
              </a:extLst>
            </p:cNvPr>
            <p:cNvSpPr/>
            <p:nvPr/>
          </p:nvSpPr>
          <p:spPr>
            <a:xfrm>
              <a:off x="4916128" y="2374491"/>
              <a:ext cx="1986117" cy="285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Baskerville Old Face" panose="02020602080505020303" pitchFamily="18" charset="0"/>
                </a:rPr>
                <a:t>Linear</a:t>
              </a:r>
            </a:p>
            <a:p>
              <a:pPr algn="ctr"/>
              <a:r>
                <a:rPr lang="en-US" sz="2800" b="1" dirty="0">
                  <a:latin typeface="Baskerville Old Face" panose="02020602080505020303" pitchFamily="18" charset="0"/>
                </a:rPr>
                <a:t>Two Port Network</a:t>
              </a:r>
            </a:p>
          </p:txBody>
        </p:sp>
        <p:grpSp>
          <p:nvGrpSpPr>
            <p:cNvPr id="14" name="Group 13">
              <a:extLst>
                <a:ext uri="{FF2B5EF4-FFF2-40B4-BE49-F238E27FC236}">
                  <a16:creationId xmlns:a16="http://schemas.microsoft.com/office/drawing/2014/main" id="{B3630EFF-9301-DED8-05F3-3F755D3533E2}"/>
                </a:ext>
              </a:extLst>
            </p:cNvPr>
            <p:cNvGrpSpPr/>
            <p:nvPr/>
          </p:nvGrpSpPr>
          <p:grpSpPr>
            <a:xfrm>
              <a:off x="2241754" y="2610464"/>
              <a:ext cx="2674374" cy="88491"/>
              <a:chOff x="2241754" y="2610464"/>
              <a:chExt cx="2674374" cy="88491"/>
            </a:xfrm>
          </p:grpSpPr>
          <p:cxnSp>
            <p:nvCxnSpPr>
              <p:cNvPr id="12" name="Straight Connector 11">
                <a:extLst>
                  <a:ext uri="{FF2B5EF4-FFF2-40B4-BE49-F238E27FC236}">
                    <a16:creationId xmlns:a16="http://schemas.microsoft.com/office/drawing/2014/main" id="{E1B2C221-54F9-4646-21F8-23E9AEDEDCD7}"/>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133298E1-F3E8-AE95-12B0-DAF0DE81DB7C}"/>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F65226D-7A49-ECF8-6985-4E7EBCFEC8BA}"/>
                </a:ext>
              </a:extLst>
            </p:cNvPr>
            <p:cNvGrpSpPr/>
            <p:nvPr/>
          </p:nvGrpSpPr>
          <p:grpSpPr>
            <a:xfrm>
              <a:off x="2241754" y="4857135"/>
              <a:ext cx="2674374" cy="88491"/>
              <a:chOff x="2241754" y="2610464"/>
              <a:chExt cx="2674374" cy="88491"/>
            </a:xfrm>
          </p:grpSpPr>
          <p:cxnSp>
            <p:nvCxnSpPr>
              <p:cNvPr id="16" name="Straight Connector 15">
                <a:extLst>
                  <a:ext uri="{FF2B5EF4-FFF2-40B4-BE49-F238E27FC236}">
                    <a16:creationId xmlns:a16="http://schemas.microsoft.com/office/drawing/2014/main" id="{F56F095F-6FC4-BF60-AD4B-A41F4BE8CF8E}"/>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FD12EA3-9B5E-25E2-8B01-F53D4E9B64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3E8733-67A5-1D9D-79DC-463384271800}"/>
                </a:ext>
              </a:extLst>
            </p:cNvPr>
            <p:cNvGrpSpPr/>
            <p:nvPr/>
          </p:nvGrpSpPr>
          <p:grpSpPr>
            <a:xfrm rot="10800000">
              <a:off x="6907152" y="2605548"/>
              <a:ext cx="2674374" cy="88491"/>
              <a:chOff x="2241754" y="2610464"/>
              <a:chExt cx="2674374" cy="88491"/>
            </a:xfrm>
          </p:grpSpPr>
          <p:cxnSp>
            <p:nvCxnSpPr>
              <p:cNvPr id="19" name="Straight Connector 18">
                <a:extLst>
                  <a:ext uri="{FF2B5EF4-FFF2-40B4-BE49-F238E27FC236}">
                    <a16:creationId xmlns:a16="http://schemas.microsoft.com/office/drawing/2014/main" id="{B6ACDEF2-2D60-1843-50F0-63285A5D8845}"/>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066BBDF-F716-BCD4-7430-7286EB50C06F}"/>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0D5DBC4-48A2-89BC-AD43-8A1C6D15E857}"/>
                </a:ext>
              </a:extLst>
            </p:cNvPr>
            <p:cNvGrpSpPr/>
            <p:nvPr/>
          </p:nvGrpSpPr>
          <p:grpSpPr>
            <a:xfrm rot="10800000">
              <a:off x="6902236" y="4857134"/>
              <a:ext cx="2674374" cy="88491"/>
              <a:chOff x="2241754" y="2610464"/>
              <a:chExt cx="2674374" cy="88491"/>
            </a:xfrm>
          </p:grpSpPr>
          <p:cxnSp>
            <p:nvCxnSpPr>
              <p:cNvPr id="22" name="Straight Connector 21">
                <a:extLst>
                  <a:ext uri="{FF2B5EF4-FFF2-40B4-BE49-F238E27FC236}">
                    <a16:creationId xmlns:a16="http://schemas.microsoft.com/office/drawing/2014/main" id="{230F0529-4FFF-EC30-09EA-442F188C707D}"/>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A956090-29A2-F59B-D636-E6149BDB7F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a:extLst>
                <a:ext uri="{FF2B5EF4-FFF2-40B4-BE49-F238E27FC236}">
                  <a16:creationId xmlns:a16="http://schemas.microsoft.com/office/drawing/2014/main" id="{F527AF27-2F74-850D-EC30-2655929F68E8}"/>
                </a:ext>
              </a:extLst>
            </p:cNvPr>
            <p:cNvCxnSpPr/>
            <p:nvPr/>
          </p:nvCxnSpPr>
          <p:spPr>
            <a:xfrm>
              <a:off x="3119284" y="2374491"/>
              <a:ext cx="96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4FF076-97F3-D4C3-F78D-8921589AB951}"/>
                </a:ext>
              </a:extLst>
            </p:cNvPr>
            <p:cNvCxnSpPr>
              <a:cxnSpLocks/>
            </p:cNvCxnSpPr>
            <p:nvPr/>
          </p:nvCxnSpPr>
          <p:spPr>
            <a:xfrm flipH="1">
              <a:off x="7492181" y="2374491"/>
              <a:ext cx="995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6CEE7F-1CF4-8EDB-52D6-C819A5CE4391}"/>
                </a:ext>
              </a:extLst>
            </p:cNvPr>
            <p:cNvCxnSpPr>
              <a:cxnSpLocks/>
            </p:cNvCxnSpPr>
            <p:nvPr/>
          </p:nvCxnSpPr>
          <p:spPr>
            <a:xfrm flipV="1">
              <a:off x="2241754" y="2649793"/>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85D8C-7AC3-B2EC-E75D-6BA1FE0F8554}"/>
                </a:ext>
              </a:extLst>
            </p:cNvPr>
            <p:cNvCxnSpPr>
              <a:cxnSpLocks/>
            </p:cNvCxnSpPr>
            <p:nvPr/>
          </p:nvCxnSpPr>
          <p:spPr>
            <a:xfrm flipV="1">
              <a:off x="9576610" y="267191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19D8E2-399F-69C7-8242-CA5AE2843640}"/>
                </a:ext>
              </a:extLst>
            </p:cNvPr>
            <p:cNvCxnSpPr>
              <a:cxnSpLocks/>
            </p:cNvCxnSpPr>
            <p:nvPr/>
          </p:nvCxnSpPr>
          <p:spPr>
            <a:xfrm>
              <a:off x="2274377" y="4163958"/>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ECECC1-2949-BBCD-731D-2BECC8407FE3}"/>
                </a:ext>
              </a:extLst>
            </p:cNvPr>
            <p:cNvCxnSpPr>
              <a:cxnSpLocks/>
            </p:cNvCxnSpPr>
            <p:nvPr/>
          </p:nvCxnSpPr>
          <p:spPr>
            <a:xfrm>
              <a:off x="9576610" y="417870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3A95DE-F959-6F3C-D0D3-1FB9EE0D57DB}"/>
                </a:ext>
              </a:extLst>
            </p:cNvPr>
            <p:cNvSpPr txBox="1"/>
            <p:nvPr/>
          </p:nvSpPr>
          <p:spPr>
            <a:xfrm>
              <a:off x="1961536" y="3569110"/>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1</a:t>
              </a:r>
            </a:p>
          </p:txBody>
        </p:sp>
        <p:sp>
          <p:nvSpPr>
            <p:cNvPr id="28" name="TextBox 27">
              <a:extLst>
                <a:ext uri="{FF2B5EF4-FFF2-40B4-BE49-F238E27FC236}">
                  <a16:creationId xmlns:a16="http://schemas.microsoft.com/office/drawing/2014/main" id="{038F942C-9208-B831-3DBD-C47EBD7575C0}"/>
                </a:ext>
              </a:extLst>
            </p:cNvPr>
            <p:cNvSpPr txBox="1"/>
            <p:nvPr/>
          </p:nvSpPr>
          <p:spPr>
            <a:xfrm>
              <a:off x="9289018" y="3544754"/>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2</a:t>
              </a:r>
            </a:p>
          </p:txBody>
        </p:sp>
        <p:sp>
          <p:nvSpPr>
            <p:cNvPr id="30" name="TextBox 29">
              <a:extLst>
                <a:ext uri="{FF2B5EF4-FFF2-40B4-BE49-F238E27FC236}">
                  <a16:creationId xmlns:a16="http://schemas.microsoft.com/office/drawing/2014/main" id="{1CBC1902-D5E0-4709-1F70-5CF2EF698CA6}"/>
                </a:ext>
              </a:extLst>
            </p:cNvPr>
            <p:cNvSpPr txBox="1"/>
            <p:nvPr/>
          </p:nvSpPr>
          <p:spPr>
            <a:xfrm>
              <a:off x="2660855" y="2170922"/>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1</a:t>
              </a:r>
            </a:p>
          </p:txBody>
        </p:sp>
        <p:sp>
          <p:nvSpPr>
            <p:cNvPr id="31" name="TextBox 30">
              <a:extLst>
                <a:ext uri="{FF2B5EF4-FFF2-40B4-BE49-F238E27FC236}">
                  <a16:creationId xmlns:a16="http://schemas.microsoft.com/office/drawing/2014/main" id="{54A1494D-471D-DD04-8813-0F5E40F505FA}"/>
                </a:ext>
              </a:extLst>
            </p:cNvPr>
            <p:cNvSpPr txBox="1"/>
            <p:nvPr/>
          </p:nvSpPr>
          <p:spPr>
            <a:xfrm>
              <a:off x="8380779" y="2092037"/>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2</a:t>
              </a:r>
            </a:p>
          </p:txBody>
        </p:sp>
        <p:sp>
          <p:nvSpPr>
            <p:cNvPr id="5" name="TextBox 4">
              <a:extLst>
                <a:ext uri="{FF2B5EF4-FFF2-40B4-BE49-F238E27FC236}">
                  <a16:creationId xmlns:a16="http://schemas.microsoft.com/office/drawing/2014/main" id="{54990BAC-0AB8-4654-A3DE-3187766E8039}"/>
                </a:ext>
              </a:extLst>
            </p:cNvPr>
            <p:cNvSpPr txBox="1"/>
            <p:nvPr/>
          </p:nvSpPr>
          <p:spPr>
            <a:xfrm>
              <a:off x="1934487" y="2420519"/>
              <a:ext cx="309714" cy="461665"/>
            </a:xfrm>
            <a:prstGeom prst="rect">
              <a:avLst/>
            </a:prstGeom>
            <a:noFill/>
          </p:spPr>
          <p:txBody>
            <a:bodyPr wrap="square" rtlCol="0">
              <a:spAutoFit/>
            </a:bodyPr>
            <a:lstStyle/>
            <a:p>
              <a:r>
                <a:rPr lang="en-US" sz="2400" b="1" dirty="0">
                  <a:latin typeface="Baskerville Old Face" panose="02020602080505020303" pitchFamily="18" charset="0"/>
                </a:rPr>
                <a:t>1</a:t>
              </a:r>
            </a:p>
          </p:txBody>
        </p:sp>
        <p:sp>
          <p:nvSpPr>
            <p:cNvPr id="34" name="TextBox 33">
              <a:extLst>
                <a:ext uri="{FF2B5EF4-FFF2-40B4-BE49-F238E27FC236}">
                  <a16:creationId xmlns:a16="http://schemas.microsoft.com/office/drawing/2014/main" id="{BB2A0573-5FFD-E6F5-E7DD-BF84DFCED6B5}"/>
                </a:ext>
              </a:extLst>
            </p:cNvPr>
            <p:cNvSpPr txBox="1"/>
            <p:nvPr/>
          </p:nvSpPr>
          <p:spPr>
            <a:xfrm>
              <a:off x="1864999" y="4653125"/>
              <a:ext cx="566689" cy="461665"/>
            </a:xfrm>
            <a:prstGeom prst="rect">
              <a:avLst/>
            </a:prstGeom>
            <a:noFill/>
          </p:spPr>
          <p:txBody>
            <a:bodyPr wrap="square" rtlCol="0">
              <a:spAutoFit/>
            </a:bodyPr>
            <a:lstStyle/>
            <a:p>
              <a:r>
                <a:rPr lang="en-US" sz="2400" b="1" dirty="0">
                  <a:latin typeface="Baskerville Old Face" panose="02020602080505020303" pitchFamily="18" charset="0"/>
                </a:rPr>
                <a:t>1’</a:t>
              </a:r>
            </a:p>
          </p:txBody>
        </p:sp>
        <p:sp>
          <p:nvSpPr>
            <p:cNvPr id="35" name="TextBox 34">
              <a:extLst>
                <a:ext uri="{FF2B5EF4-FFF2-40B4-BE49-F238E27FC236}">
                  <a16:creationId xmlns:a16="http://schemas.microsoft.com/office/drawing/2014/main" id="{54EF2590-DE87-BD23-BB98-3E7238D778EC}"/>
                </a:ext>
              </a:extLst>
            </p:cNvPr>
            <p:cNvSpPr txBox="1"/>
            <p:nvPr/>
          </p:nvSpPr>
          <p:spPr>
            <a:xfrm>
              <a:off x="9581526" y="4714793"/>
              <a:ext cx="566689" cy="461665"/>
            </a:xfrm>
            <a:prstGeom prst="rect">
              <a:avLst/>
            </a:prstGeom>
            <a:noFill/>
          </p:spPr>
          <p:txBody>
            <a:bodyPr wrap="square" rtlCol="0">
              <a:spAutoFit/>
            </a:bodyPr>
            <a:lstStyle/>
            <a:p>
              <a:r>
                <a:rPr lang="en-US" sz="2400" b="1" dirty="0">
                  <a:latin typeface="Baskerville Old Face" panose="02020602080505020303" pitchFamily="18" charset="0"/>
                </a:rPr>
                <a:t>2’</a:t>
              </a:r>
            </a:p>
          </p:txBody>
        </p:sp>
        <p:sp>
          <p:nvSpPr>
            <p:cNvPr id="36" name="TextBox 35">
              <a:extLst>
                <a:ext uri="{FF2B5EF4-FFF2-40B4-BE49-F238E27FC236}">
                  <a16:creationId xmlns:a16="http://schemas.microsoft.com/office/drawing/2014/main" id="{87880A26-4DAC-8CAA-0F32-53E017240158}"/>
                </a:ext>
              </a:extLst>
            </p:cNvPr>
            <p:cNvSpPr txBox="1"/>
            <p:nvPr/>
          </p:nvSpPr>
          <p:spPr>
            <a:xfrm>
              <a:off x="9552041" y="2353811"/>
              <a:ext cx="309714" cy="461665"/>
            </a:xfrm>
            <a:prstGeom prst="rect">
              <a:avLst/>
            </a:prstGeom>
            <a:noFill/>
          </p:spPr>
          <p:txBody>
            <a:bodyPr wrap="square" rtlCol="0">
              <a:spAutoFit/>
            </a:bodyPr>
            <a:lstStyle/>
            <a:p>
              <a:r>
                <a:rPr lang="en-US" sz="2400" b="1" dirty="0">
                  <a:latin typeface="Baskerville Old Face" panose="02020602080505020303" pitchFamily="18" charset="0"/>
                </a:rPr>
                <a:t>2</a:t>
              </a:r>
            </a:p>
          </p:txBody>
        </p:sp>
        <p:sp>
          <p:nvSpPr>
            <p:cNvPr id="9" name="TextBox 8">
              <a:extLst>
                <a:ext uri="{FF2B5EF4-FFF2-40B4-BE49-F238E27FC236}">
                  <a16:creationId xmlns:a16="http://schemas.microsoft.com/office/drawing/2014/main" id="{608A69E8-BDE8-BB38-8EE9-0F4DBAF2C253}"/>
                </a:ext>
              </a:extLst>
            </p:cNvPr>
            <p:cNvSpPr txBox="1"/>
            <p:nvPr/>
          </p:nvSpPr>
          <p:spPr>
            <a:xfrm>
              <a:off x="2271239" y="2584643"/>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7" name="TextBox 36">
              <a:extLst>
                <a:ext uri="{FF2B5EF4-FFF2-40B4-BE49-F238E27FC236}">
                  <a16:creationId xmlns:a16="http://schemas.microsoft.com/office/drawing/2014/main" id="{5A181159-6A9D-4DCC-7975-2B4D62F375F4}"/>
                </a:ext>
              </a:extLst>
            </p:cNvPr>
            <p:cNvSpPr txBox="1"/>
            <p:nvPr/>
          </p:nvSpPr>
          <p:spPr>
            <a:xfrm>
              <a:off x="9254613" y="2565109"/>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8" name="TextBox 37">
              <a:extLst>
                <a:ext uri="{FF2B5EF4-FFF2-40B4-BE49-F238E27FC236}">
                  <a16:creationId xmlns:a16="http://schemas.microsoft.com/office/drawing/2014/main" id="{8856CD00-BD01-0D11-225C-966323751AF3}"/>
                </a:ext>
              </a:extLst>
            </p:cNvPr>
            <p:cNvSpPr txBox="1"/>
            <p:nvPr/>
          </p:nvSpPr>
          <p:spPr>
            <a:xfrm>
              <a:off x="2251577" y="4524030"/>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9" name="TextBox 38">
              <a:extLst>
                <a:ext uri="{FF2B5EF4-FFF2-40B4-BE49-F238E27FC236}">
                  <a16:creationId xmlns:a16="http://schemas.microsoft.com/office/drawing/2014/main" id="{4B3EE865-15D9-5865-0673-6F1B16B4FE7D}"/>
                </a:ext>
              </a:extLst>
            </p:cNvPr>
            <p:cNvSpPr txBox="1"/>
            <p:nvPr/>
          </p:nvSpPr>
          <p:spPr>
            <a:xfrm>
              <a:off x="9281653" y="4538706"/>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grpSp>
      <p:sp>
        <p:nvSpPr>
          <p:cNvPr id="40" name="TextBox 39">
            <a:extLst>
              <a:ext uri="{FF2B5EF4-FFF2-40B4-BE49-F238E27FC236}">
                <a16:creationId xmlns:a16="http://schemas.microsoft.com/office/drawing/2014/main" id="{B81DE56E-BC51-D543-83EB-7E54D385CF62}"/>
              </a:ext>
            </a:extLst>
          </p:cNvPr>
          <p:cNvSpPr txBox="1"/>
          <p:nvPr/>
        </p:nvSpPr>
        <p:spPr>
          <a:xfrm>
            <a:off x="924244" y="4646161"/>
            <a:ext cx="289818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V</a:t>
            </a:r>
            <a:r>
              <a:rPr lang="en-US" sz="2400" b="1" baseline="-25000" dirty="0">
                <a:solidFill>
                  <a:schemeClr val="accent6">
                    <a:lumMod val="50000"/>
                  </a:schemeClr>
                </a:solidFill>
                <a:latin typeface="Baskerville Old Face" panose="02020602080505020303" pitchFamily="18" charset="0"/>
              </a:rPr>
              <a:t>1</a:t>
            </a:r>
            <a:r>
              <a:rPr lang="en-US" sz="2400" b="1" dirty="0">
                <a:solidFill>
                  <a:schemeClr val="accent6">
                    <a:lumMod val="50000"/>
                  </a:schemeClr>
                </a:solidFill>
                <a:latin typeface="Baskerville Old Face" panose="02020602080505020303" pitchFamily="18" charset="0"/>
              </a:rPr>
              <a:t>, I</a:t>
            </a:r>
            <a:r>
              <a:rPr lang="en-US" sz="2400" b="1" baseline="-25000" dirty="0">
                <a:solidFill>
                  <a:schemeClr val="accent6">
                    <a:lumMod val="50000"/>
                  </a:schemeClr>
                </a:solidFill>
                <a:latin typeface="Baskerville Old Face" panose="02020602080505020303" pitchFamily="18" charset="0"/>
              </a:rPr>
              <a:t>2</a:t>
            </a:r>
          </a:p>
        </p:txBody>
      </p:sp>
      <p:sp>
        <p:nvSpPr>
          <p:cNvPr id="42" name="TextBox 41">
            <a:extLst>
              <a:ext uri="{FF2B5EF4-FFF2-40B4-BE49-F238E27FC236}">
                <a16:creationId xmlns:a16="http://schemas.microsoft.com/office/drawing/2014/main" id="{C083E1A5-EBCF-C638-C647-DDD0F3B57EF7}"/>
              </a:ext>
            </a:extLst>
          </p:cNvPr>
          <p:cNvSpPr txBox="1"/>
          <p:nvPr/>
        </p:nvSpPr>
        <p:spPr>
          <a:xfrm>
            <a:off x="873948" y="5646982"/>
            <a:ext cx="308049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Independent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I</a:t>
            </a:r>
            <a:r>
              <a:rPr lang="en-US" sz="2400" b="1" baseline="-25000" dirty="0">
                <a:solidFill>
                  <a:schemeClr val="accent6">
                    <a:lumMod val="50000"/>
                  </a:schemeClr>
                </a:solidFill>
                <a:latin typeface="Baskerville Old Face" panose="02020602080505020303" pitchFamily="18" charset="0"/>
              </a:rPr>
              <a:t>1</a:t>
            </a:r>
            <a:r>
              <a:rPr lang="en-US" sz="2400" b="1" dirty="0">
                <a:solidFill>
                  <a:schemeClr val="accent6">
                    <a:lumMod val="50000"/>
                  </a:schemeClr>
                </a:solidFill>
                <a:latin typeface="Baskerville Old Face" panose="02020602080505020303" pitchFamily="18" charset="0"/>
              </a:rPr>
              <a:t>, V</a:t>
            </a:r>
            <a:r>
              <a:rPr lang="en-US" sz="2400" b="1" baseline="-25000" dirty="0">
                <a:solidFill>
                  <a:schemeClr val="accent6">
                    <a:lumMod val="50000"/>
                  </a:schemeClr>
                </a:solidFill>
                <a:latin typeface="Baskerville Old Face" panose="02020602080505020303" pitchFamily="18" charset="0"/>
              </a:rPr>
              <a:t>2</a:t>
            </a:r>
          </a:p>
        </p:txBody>
      </p:sp>
      <p:sp>
        <p:nvSpPr>
          <p:cNvPr id="43" name="TextBox 42">
            <a:extLst>
              <a:ext uri="{FF2B5EF4-FFF2-40B4-BE49-F238E27FC236}">
                <a16:creationId xmlns:a16="http://schemas.microsoft.com/office/drawing/2014/main" id="{5FC1512E-A7A7-C8CD-0F15-31D2713C97A1}"/>
              </a:ext>
            </a:extLst>
          </p:cNvPr>
          <p:cNvSpPr txBox="1"/>
          <p:nvPr/>
        </p:nvSpPr>
        <p:spPr>
          <a:xfrm>
            <a:off x="4621142" y="5156104"/>
            <a:ext cx="3291560" cy="954107"/>
          </a:xfrm>
          <a:prstGeom prst="rect">
            <a:avLst/>
          </a:prstGeom>
          <a:noFill/>
        </p:spPr>
        <p:txBody>
          <a:bodyPr wrap="square" rtlCol="0">
            <a:spAutoFit/>
          </a:bodyPr>
          <a:lstStyle/>
          <a:p>
            <a:r>
              <a:rPr lang="en-US" sz="2800" b="1" dirty="0">
                <a:solidFill>
                  <a:srgbClr val="FF0000"/>
                </a:solidFill>
                <a:latin typeface="Baskerville Old Face" panose="02020602080505020303" pitchFamily="18" charset="0"/>
              </a:rPr>
              <a:t>V</a:t>
            </a:r>
            <a:r>
              <a:rPr lang="en-US" sz="2800" b="1" baseline="-25000" dirty="0">
                <a:solidFill>
                  <a:srgbClr val="FF0000"/>
                </a:solidFill>
                <a:latin typeface="Baskerville Old Face" panose="02020602080505020303" pitchFamily="18" charset="0"/>
              </a:rPr>
              <a:t>1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11</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1</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12</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2</a:t>
            </a:r>
          </a:p>
          <a:p>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2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21</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1</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22</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2</a:t>
            </a:r>
          </a:p>
        </p:txBody>
      </p:sp>
      <p:grpSp>
        <p:nvGrpSpPr>
          <p:cNvPr id="49" name="Group 48">
            <a:extLst>
              <a:ext uri="{FF2B5EF4-FFF2-40B4-BE49-F238E27FC236}">
                <a16:creationId xmlns:a16="http://schemas.microsoft.com/office/drawing/2014/main" id="{F0F7A42E-944C-7E99-E80D-35C76D9306FF}"/>
              </a:ext>
            </a:extLst>
          </p:cNvPr>
          <p:cNvGrpSpPr/>
          <p:nvPr/>
        </p:nvGrpSpPr>
        <p:grpSpPr>
          <a:xfrm>
            <a:off x="9009411" y="1178760"/>
            <a:ext cx="3079572" cy="1181438"/>
            <a:chOff x="5122944" y="5384394"/>
            <a:chExt cx="3082844" cy="1181438"/>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6226B-97E7-22F0-E3EB-504A7E442AAB}"/>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𝟏𝟏</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𝟏</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𝟏</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45" name="TextBox 44">
                  <a:extLst>
                    <a:ext uri="{FF2B5EF4-FFF2-40B4-BE49-F238E27FC236}">
                      <a16:creationId xmlns:a16="http://schemas.microsoft.com/office/drawing/2014/main" id="{22D6226B-97E7-22F0-E3EB-504A7E442AAB}"/>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2"/>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997DB41-5FDF-4AB3-8629-57C19C377449}"/>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5F43E01-5232-D3D2-5DAC-F7C9E4848612}"/>
                </a:ext>
              </a:extLst>
            </p:cNvPr>
            <p:cNvSpPr txBox="1"/>
            <p:nvPr/>
          </p:nvSpPr>
          <p:spPr>
            <a:xfrm>
              <a:off x="6656619" y="5550169"/>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2</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0" name="Group 49">
            <a:extLst>
              <a:ext uri="{FF2B5EF4-FFF2-40B4-BE49-F238E27FC236}">
                <a16:creationId xmlns:a16="http://schemas.microsoft.com/office/drawing/2014/main" id="{8675C07D-4153-9102-FCD0-784300D6EED8}"/>
              </a:ext>
            </a:extLst>
          </p:cNvPr>
          <p:cNvGrpSpPr/>
          <p:nvPr/>
        </p:nvGrpSpPr>
        <p:grpSpPr>
          <a:xfrm>
            <a:off x="9008473" y="3977735"/>
            <a:ext cx="3107550" cy="1165400"/>
            <a:chOff x="5122944" y="5384394"/>
            <a:chExt cx="3110852" cy="116540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B3E2AE-3114-786E-BF0A-2CF9DB9AE1F8}"/>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𝟐𝟏</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𝟐</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𝟏</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1" name="TextBox 50">
                  <a:extLst>
                    <a:ext uri="{FF2B5EF4-FFF2-40B4-BE49-F238E27FC236}">
                      <a16:creationId xmlns:a16="http://schemas.microsoft.com/office/drawing/2014/main" id="{2CB3E2AE-3114-786E-BF0A-2CF9DB9AE1F8}"/>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3"/>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F8A41465-40B0-DEF8-C0B4-BF48E996BDBC}"/>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7F8EE5-5F1C-5C24-0DFB-39104D464AC7}"/>
                </a:ext>
              </a:extLst>
            </p:cNvPr>
            <p:cNvSpPr txBox="1"/>
            <p:nvPr/>
          </p:nvSpPr>
          <p:spPr>
            <a:xfrm>
              <a:off x="6684627" y="5534131"/>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2</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4" name="Group 53">
            <a:extLst>
              <a:ext uri="{FF2B5EF4-FFF2-40B4-BE49-F238E27FC236}">
                <a16:creationId xmlns:a16="http://schemas.microsoft.com/office/drawing/2014/main" id="{B5E59A50-F67D-DB77-D9CE-E81D33B0C651}"/>
              </a:ext>
            </a:extLst>
          </p:cNvPr>
          <p:cNvGrpSpPr/>
          <p:nvPr/>
        </p:nvGrpSpPr>
        <p:grpSpPr>
          <a:xfrm>
            <a:off x="9002156" y="2515085"/>
            <a:ext cx="3126616" cy="1161713"/>
            <a:chOff x="5122944" y="5384394"/>
            <a:chExt cx="3129938" cy="1161713"/>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A00705-0AD8-49C8-A9E3-1341667B3FFD}"/>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𝟏𝟐</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𝟏</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𝟐</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5" name="TextBox 54">
                  <a:extLst>
                    <a:ext uri="{FF2B5EF4-FFF2-40B4-BE49-F238E27FC236}">
                      <a16:creationId xmlns:a16="http://schemas.microsoft.com/office/drawing/2014/main" id="{DEA00705-0AD8-49C8-A9E3-1341667B3FFD}"/>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8D61C48F-8523-F1F7-4C59-85C56F205B59}"/>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0883B4-14E2-AA70-C5CD-34F30B8FA2F9}"/>
                </a:ext>
              </a:extLst>
            </p:cNvPr>
            <p:cNvSpPr txBox="1"/>
            <p:nvPr/>
          </p:nvSpPr>
          <p:spPr>
            <a:xfrm>
              <a:off x="6703713"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1</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grpSp>
        <p:nvGrpSpPr>
          <p:cNvPr id="58" name="Group 57">
            <a:extLst>
              <a:ext uri="{FF2B5EF4-FFF2-40B4-BE49-F238E27FC236}">
                <a16:creationId xmlns:a16="http://schemas.microsoft.com/office/drawing/2014/main" id="{7553B7C2-8ECC-CE59-3959-857F24AB51A2}"/>
              </a:ext>
            </a:extLst>
          </p:cNvPr>
          <p:cNvGrpSpPr/>
          <p:nvPr/>
        </p:nvGrpSpPr>
        <p:grpSpPr>
          <a:xfrm>
            <a:off x="8989407" y="5299695"/>
            <a:ext cx="3126616" cy="1161713"/>
            <a:chOff x="5122944" y="5384394"/>
            <a:chExt cx="3129938" cy="1161713"/>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7FE193-3BE4-568B-520F-985719ECD559}"/>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𝟐𝟐</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𝟐</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𝟐</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9" name="TextBox 58">
                  <a:extLst>
                    <a:ext uri="{FF2B5EF4-FFF2-40B4-BE49-F238E27FC236}">
                      <a16:creationId xmlns:a16="http://schemas.microsoft.com/office/drawing/2014/main" id="{967FE193-3BE4-568B-520F-985719ECD559}"/>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5"/>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31A28F4B-70A1-4C73-BFD6-E690A3B56F7B}"/>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A7A9C2-F388-F68B-CA2E-80ACFD959330}"/>
                </a:ext>
              </a:extLst>
            </p:cNvPr>
            <p:cNvSpPr txBox="1"/>
            <p:nvPr/>
          </p:nvSpPr>
          <p:spPr>
            <a:xfrm>
              <a:off x="6703713"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1</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spTree>
    <p:extLst>
      <p:ext uri="{BB962C8B-B14F-4D97-AF65-F5344CB8AC3E}">
        <p14:creationId xmlns:p14="http://schemas.microsoft.com/office/powerpoint/2010/main" val="1457692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188CECC-1AA4-7281-C414-2D1A734A1252}"/>
              </a:ext>
            </a:extLst>
          </p:cNvPr>
          <p:cNvSpPr txBox="1"/>
          <p:nvPr/>
        </p:nvSpPr>
        <p:spPr>
          <a:xfrm>
            <a:off x="943896" y="1123476"/>
            <a:ext cx="6069701"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h – Parameter Model for transistor:</a:t>
            </a:r>
          </a:p>
        </p:txBody>
      </p:sp>
      <p:grpSp>
        <p:nvGrpSpPr>
          <p:cNvPr id="24" name="Group 23">
            <a:extLst>
              <a:ext uri="{FF2B5EF4-FFF2-40B4-BE49-F238E27FC236}">
                <a16:creationId xmlns:a16="http://schemas.microsoft.com/office/drawing/2014/main" id="{DBEF1292-378F-8005-46D0-186A847C0468}"/>
              </a:ext>
            </a:extLst>
          </p:cNvPr>
          <p:cNvGrpSpPr/>
          <p:nvPr/>
        </p:nvGrpSpPr>
        <p:grpSpPr>
          <a:xfrm>
            <a:off x="966099" y="1657165"/>
            <a:ext cx="8283216" cy="3136266"/>
            <a:chOff x="1864999" y="2092037"/>
            <a:chExt cx="8283216" cy="3136266"/>
          </a:xfrm>
        </p:grpSpPr>
        <p:sp>
          <p:nvSpPr>
            <p:cNvPr id="7" name="Rectangle 6">
              <a:extLst>
                <a:ext uri="{FF2B5EF4-FFF2-40B4-BE49-F238E27FC236}">
                  <a16:creationId xmlns:a16="http://schemas.microsoft.com/office/drawing/2014/main" id="{8E67BDAE-2B4C-2A94-2183-086E7160D9C3}"/>
                </a:ext>
              </a:extLst>
            </p:cNvPr>
            <p:cNvSpPr/>
            <p:nvPr/>
          </p:nvSpPr>
          <p:spPr>
            <a:xfrm>
              <a:off x="4916128" y="2374491"/>
              <a:ext cx="1986117" cy="285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Baskerville Old Face" panose="02020602080505020303" pitchFamily="18" charset="0"/>
                </a:rPr>
                <a:t>Transistor</a:t>
              </a:r>
            </a:p>
          </p:txBody>
        </p:sp>
        <p:grpSp>
          <p:nvGrpSpPr>
            <p:cNvPr id="14" name="Group 13">
              <a:extLst>
                <a:ext uri="{FF2B5EF4-FFF2-40B4-BE49-F238E27FC236}">
                  <a16:creationId xmlns:a16="http://schemas.microsoft.com/office/drawing/2014/main" id="{B3630EFF-9301-DED8-05F3-3F755D3533E2}"/>
                </a:ext>
              </a:extLst>
            </p:cNvPr>
            <p:cNvGrpSpPr/>
            <p:nvPr/>
          </p:nvGrpSpPr>
          <p:grpSpPr>
            <a:xfrm>
              <a:off x="2241754" y="2610464"/>
              <a:ext cx="2674374" cy="88491"/>
              <a:chOff x="2241754" y="2610464"/>
              <a:chExt cx="2674374" cy="88491"/>
            </a:xfrm>
          </p:grpSpPr>
          <p:cxnSp>
            <p:nvCxnSpPr>
              <p:cNvPr id="12" name="Straight Connector 11">
                <a:extLst>
                  <a:ext uri="{FF2B5EF4-FFF2-40B4-BE49-F238E27FC236}">
                    <a16:creationId xmlns:a16="http://schemas.microsoft.com/office/drawing/2014/main" id="{E1B2C221-54F9-4646-21F8-23E9AEDEDCD7}"/>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133298E1-F3E8-AE95-12B0-DAF0DE81DB7C}"/>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F65226D-7A49-ECF8-6985-4E7EBCFEC8BA}"/>
                </a:ext>
              </a:extLst>
            </p:cNvPr>
            <p:cNvGrpSpPr/>
            <p:nvPr/>
          </p:nvGrpSpPr>
          <p:grpSpPr>
            <a:xfrm>
              <a:off x="2241754" y="4857135"/>
              <a:ext cx="2674374" cy="88491"/>
              <a:chOff x="2241754" y="2610464"/>
              <a:chExt cx="2674374" cy="88491"/>
            </a:xfrm>
          </p:grpSpPr>
          <p:cxnSp>
            <p:nvCxnSpPr>
              <p:cNvPr id="16" name="Straight Connector 15">
                <a:extLst>
                  <a:ext uri="{FF2B5EF4-FFF2-40B4-BE49-F238E27FC236}">
                    <a16:creationId xmlns:a16="http://schemas.microsoft.com/office/drawing/2014/main" id="{F56F095F-6FC4-BF60-AD4B-A41F4BE8CF8E}"/>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FD12EA3-9B5E-25E2-8B01-F53D4E9B64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3E8733-67A5-1D9D-79DC-463384271800}"/>
                </a:ext>
              </a:extLst>
            </p:cNvPr>
            <p:cNvGrpSpPr/>
            <p:nvPr/>
          </p:nvGrpSpPr>
          <p:grpSpPr>
            <a:xfrm rot="10800000">
              <a:off x="6907152" y="2605548"/>
              <a:ext cx="2674374" cy="88491"/>
              <a:chOff x="2241754" y="2610464"/>
              <a:chExt cx="2674374" cy="88491"/>
            </a:xfrm>
          </p:grpSpPr>
          <p:cxnSp>
            <p:nvCxnSpPr>
              <p:cNvPr id="19" name="Straight Connector 18">
                <a:extLst>
                  <a:ext uri="{FF2B5EF4-FFF2-40B4-BE49-F238E27FC236}">
                    <a16:creationId xmlns:a16="http://schemas.microsoft.com/office/drawing/2014/main" id="{B6ACDEF2-2D60-1843-50F0-63285A5D8845}"/>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066BBDF-F716-BCD4-7430-7286EB50C06F}"/>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0D5DBC4-48A2-89BC-AD43-8A1C6D15E857}"/>
                </a:ext>
              </a:extLst>
            </p:cNvPr>
            <p:cNvGrpSpPr/>
            <p:nvPr/>
          </p:nvGrpSpPr>
          <p:grpSpPr>
            <a:xfrm rot="10800000">
              <a:off x="6902236" y="4857134"/>
              <a:ext cx="2674374" cy="88491"/>
              <a:chOff x="2241754" y="2610464"/>
              <a:chExt cx="2674374" cy="88491"/>
            </a:xfrm>
          </p:grpSpPr>
          <p:cxnSp>
            <p:nvCxnSpPr>
              <p:cNvPr id="22" name="Straight Connector 21">
                <a:extLst>
                  <a:ext uri="{FF2B5EF4-FFF2-40B4-BE49-F238E27FC236}">
                    <a16:creationId xmlns:a16="http://schemas.microsoft.com/office/drawing/2014/main" id="{230F0529-4FFF-EC30-09EA-442F188C707D}"/>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A956090-29A2-F59B-D636-E6149BDB7F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a:extLst>
                <a:ext uri="{FF2B5EF4-FFF2-40B4-BE49-F238E27FC236}">
                  <a16:creationId xmlns:a16="http://schemas.microsoft.com/office/drawing/2014/main" id="{F527AF27-2F74-850D-EC30-2655929F68E8}"/>
                </a:ext>
              </a:extLst>
            </p:cNvPr>
            <p:cNvCxnSpPr/>
            <p:nvPr/>
          </p:nvCxnSpPr>
          <p:spPr>
            <a:xfrm>
              <a:off x="3119284" y="2374491"/>
              <a:ext cx="96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4FF076-97F3-D4C3-F78D-8921589AB951}"/>
                </a:ext>
              </a:extLst>
            </p:cNvPr>
            <p:cNvCxnSpPr>
              <a:cxnSpLocks/>
            </p:cNvCxnSpPr>
            <p:nvPr/>
          </p:nvCxnSpPr>
          <p:spPr>
            <a:xfrm flipH="1">
              <a:off x="7492181" y="2374491"/>
              <a:ext cx="995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6CEE7F-1CF4-8EDB-52D6-C819A5CE4391}"/>
                </a:ext>
              </a:extLst>
            </p:cNvPr>
            <p:cNvCxnSpPr>
              <a:cxnSpLocks/>
            </p:cNvCxnSpPr>
            <p:nvPr/>
          </p:nvCxnSpPr>
          <p:spPr>
            <a:xfrm flipV="1">
              <a:off x="2241754" y="2649793"/>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85D8C-7AC3-B2EC-E75D-6BA1FE0F8554}"/>
                </a:ext>
              </a:extLst>
            </p:cNvPr>
            <p:cNvCxnSpPr>
              <a:cxnSpLocks/>
            </p:cNvCxnSpPr>
            <p:nvPr/>
          </p:nvCxnSpPr>
          <p:spPr>
            <a:xfrm flipV="1">
              <a:off x="9576610" y="267191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19D8E2-399F-69C7-8242-CA5AE2843640}"/>
                </a:ext>
              </a:extLst>
            </p:cNvPr>
            <p:cNvCxnSpPr>
              <a:cxnSpLocks/>
            </p:cNvCxnSpPr>
            <p:nvPr/>
          </p:nvCxnSpPr>
          <p:spPr>
            <a:xfrm>
              <a:off x="2274377" y="4163958"/>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ECECC1-2949-BBCD-731D-2BECC8407FE3}"/>
                </a:ext>
              </a:extLst>
            </p:cNvPr>
            <p:cNvCxnSpPr>
              <a:cxnSpLocks/>
            </p:cNvCxnSpPr>
            <p:nvPr/>
          </p:nvCxnSpPr>
          <p:spPr>
            <a:xfrm>
              <a:off x="9576610" y="417870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3A95DE-F959-6F3C-D0D3-1FB9EE0D57DB}"/>
                </a:ext>
              </a:extLst>
            </p:cNvPr>
            <p:cNvSpPr txBox="1"/>
            <p:nvPr/>
          </p:nvSpPr>
          <p:spPr>
            <a:xfrm>
              <a:off x="1961536" y="3569110"/>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i</a:t>
              </a:r>
            </a:p>
          </p:txBody>
        </p:sp>
        <p:sp>
          <p:nvSpPr>
            <p:cNvPr id="28" name="TextBox 27">
              <a:extLst>
                <a:ext uri="{FF2B5EF4-FFF2-40B4-BE49-F238E27FC236}">
                  <a16:creationId xmlns:a16="http://schemas.microsoft.com/office/drawing/2014/main" id="{038F942C-9208-B831-3DBD-C47EBD7575C0}"/>
                </a:ext>
              </a:extLst>
            </p:cNvPr>
            <p:cNvSpPr txBox="1"/>
            <p:nvPr/>
          </p:nvSpPr>
          <p:spPr>
            <a:xfrm>
              <a:off x="9289018" y="3544754"/>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o</a:t>
              </a:r>
            </a:p>
          </p:txBody>
        </p:sp>
        <p:sp>
          <p:nvSpPr>
            <p:cNvPr id="30" name="TextBox 29">
              <a:extLst>
                <a:ext uri="{FF2B5EF4-FFF2-40B4-BE49-F238E27FC236}">
                  <a16:creationId xmlns:a16="http://schemas.microsoft.com/office/drawing/2014/main" id="{1CBC1902-D5E0-4709-1F70-5CF2EF698CA6}"/>
                </a:ext>
              </a:extLst>
            </p:cNvPr>
            <p:cNvSpPr txBox="1"/>
            <p:nvPr/>
          </p:nvSpPr>
          <p:spPr>
            <a:xfrm>
              <a:off x="2660855" y="2170922"/>
              <a:ext cx="575184" cy="461665"/>
            </a:xfrm>
            <a:prstGeom prst="rect">
              <a:avLst/>
            </a:prstGeom>
            <a:noFill/>
          </p:spPr>
          <p:txBody>
            <a:bodyPr wrap="square" rtlCol="0">
              <a:spAutoFit/>
            </a:bodyPr>
            <a:lstStyle/>
            <a:p>
              <a:pPr algn="ctr"/>
              <a:r>
                <a:rPr lang="en-US" sz="2400" b="1" dirty="0" err="1">
                  <a:latin typeface="Baskerville Old Face" panose="02020602080505020303" pitchFamily="18" charset="0"/>
                </a:rPr>
                <a:t>I</a:t>
              </a:r>
              <a:r>
                <a:rPr lang="en-US" sz="2400" b="1" baseline="-25000" dirty="0" err="1">
                  <a:latin typeface="Baskerville Old Face" panose="02020602080505020303" pitchFamily="18" charset="0"/>
                </a:rPr>
                <a:t>i</a:t>
              </a:r>
              <a:endParaRPr lang="en-US" sz="2400" b="1" baseline="-25000" dirty="0">
                <a:latin typeface="Baskerville Old Face" panose="02020602080505020303" pitchFamily="18" charset="0"/>
              </a:endParaRPr>
            </a:p>
          </p:txBody>
        </p:sp>
        <p:sp>
          <p:nvSpPr>
            <p:cNvPr id="31" name="TextBox 30">
              <a:extLst>
                <a:ext uri="{FF2B5EF4-FFF2-40B4-BE49-F238E27FC236}">
                  <a16:creationId xmlns:a16="http://schemas.microsoft.com/office/drawing/2014/main" id="{54A1494D-471D-DD04-8813-0F5E40F505FA}"/>
                </a:ext>
              </a:extLst>
            </p:cNvPr>
            <p:cNvSpPr txBox="1"/>
            <p:nvPr/>
          </p:nvSpPr>
          <p:spPr>
            <a:xfrm>
              <a:off x="8380779" y="2092037"/>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o</a:t>
              </a:r>
            </a:p>
          </p:txBody>
        </p:sp>
        <p:sp>
          <p:nvSpPr>
            <p:cNvPr id="5" name="TextBox 4">
              <a:extLst>
                <a:ext uri="{FF2B5EF4-FFF2-40B4-BE49-F238E27FC236}">
                  <a16:creationId xmlns:a16="http://schemas.microsoft.com/office/drawing/2014/main" id="{54990BAC-0AB8-4654-A3DE-3187766E8039}"/>
                </a:ext>
              </a:extLst>
            </p:cNvPr>
            <p:cNvSpPr txBox="1"/>
            <p:nvPr/>
          </p:nvSpPr>
          <p:spPr>
            <a:xfrm>
              <a:off x="1934487" y="2420519"/>
              <a:ext cx="309714" cy="461665"/>
            </a:xfrm>
            <a:prstGeom prst="rect">
              <a:avLst/>
            </a:prstGeom>
            <a:noFill/>
          </p:spPr>
          <p:txBody>
            <a:bodyPr wrap="square" rtlCol="0">
              <a:spAutoFit/>
            </a:bodyPr>
            <a:lstStyle/>
            <a:p>
              <a:r>
                <a:rPr lang="en-US" sz="2400" b="1" dirty="0">
                  <a:latin typeface="Baskerville Old Face" panose="02020602080505020303" pitchFamily="18" charset="0"/>
                </a:rPr>
                <a:t>1</a:t>
              </a:r>
            </a:p>
          </p:txBody>
        </p:sp>
        <p:sp>
          <p:nvSpPr>
            <p:cNvPr id="34" name="TextBox 33">
              <a:extLst>
                <a:ext uri="{FF2B5EF4-FFF2-40B4-BE49-F238E27FC236}">
                  <a16:creationId xmlns:a16="http://schemas.microsoft.com/office/drawing/2014/main" id="{BB2A0573-5FFD-E6F5-E7DD-BF84DFCED6B5}"/>
                </a:ext>
              </a:extLst>
            </p:cNvPr>
            <p:cNvSpPr txBox="1"/>
            <p:nvPr/>
          </p:nvSpPr>
          <p:spPr>
            <a:xfrm>
              <a:off x="1864999" y="4653125"/>
              <a:ext cx="566689" cy="461665"/>
            </a:xfrm>
            <a:prstGeom prst="rect">
              <a:avLst/>
            </a:prstGeom>
            <a:noFill/>
          </p:spPr>
          <p:txBody>
            <a:bodyPr wrap="square" rtlCol="0">
              <a:spAutoFit/>
            </a:bodyPr>
            <a:lstStyle/>
            <a:p>
              <a:r>
                <a:rPr lang="en-US" sz="2400" b="1" dirty="0">
                  <a:latin typeface="Baskerville Old Face" panose="02020602080505020303" pitchFamily="18" charset="0"/>
                </a:rPr>
                <a:t>1’</a:t>
              </a:r>
            </a:p>
          </p:txBody>
        </p:sp>
        <p:sp>
          <p:nvSpPr>
            <p:cNvPr id="35" name="TextBox 34">
              <a:extLst>
                <a:ext uri="{FF2B5EF4-FFF2-40B4-BE49-F238E27FC236}">
                  <a16:creationId xmlns:a16="http://schemas.microsoft.com/office/drawing/2014/main" id="{54EF2590-DE87-BD23-BB98-3E7238D778EC}"/>
                </a:ext>
              </a:extLst>
            </p:cNvPr>
            <p:cNvSpPr txBox="1"/>
            <p:nvPr/>
          </p:nvSpPr>
          <p:spPr>
            <a:xfrm>
              <a:off x="9581526" y="4714793"/>
              <a:ext cx="566689" cy="461665"/>
            </a:xfrm>
            <a:prstGeom prst="rect">
              <a:avLst/>
            </a:prstGeom>
            <a:noFill/>
          </p:spPr>
          <p:txBody>
            <a:bodyPr wrap="square" rtlCol="0">
              <a:spAutoFit/>
            </a:bodyPr>
            <a:lstStyle/>
            <a:p>
              <a:r>
                <a:rPr lang="en-US" sz="2400" b="1" dirty="0">
                  <a:latin typeface="Baskerville Old Face" panose="02020602080505020303" pitchFamily="18" charset="0"/>
                </a:rPr>
                <a:t>2’</a:t>
              </a:r>
            </a:p>
          </p:txBody>
        </p:sp>
        <p:sp>
          <p:nvSpPr>
            <p:cNvPr id="36" name="TextBox 35">
              <a:extLst>
                <a:ext uri="{FF2B5EF4-FFF2-40B4-BE49-F238E27FC236}">
                  <a16:creationId xmlns:a16="http://schemas.microsoft.com/office/drawing/2014/main" id="{87880A26-4DAC-8CAA-0F32-53E017240158}"/>
                </a:ext>
              </a:extLst>
            </p:cNvPr>
            <p:cNvSpPr txBox="1"/>
            <p:nvPr/>
          </p:nvSpPr>
          <p:spPr>
            <a:xfrm>
              <a:off x="9552041" y="2353811"/>
              <a:ext cx="309714" cy="461665"/>
            </a:xfrm>
            <a:prstGeom prst="rect">
              <a:avLst/>
            </a:prstGeom>
            <a:noFill/>
          </p:spPr>
          <p:txBody>
            <a:bodyPr wrap="square" rtlCol="0">
              <a:spAutoFit/>
            </a:bodyPr>
            <a:lstStyle/>
            <a:p>
              <a:r>
                <a:rPr lang="en-US" sz="2400" b="1" dirty="0">
                  <a:latin typeface="Baskerville Old Face" panose="02020602080505020303" pitchFamily="18" charset="0"/>
                </a:rPr>
                <a:t>2</a:t>
              </a:r>
            </a:p>
          </p:txBody>
        </p:sp>
        <p:sp>
          <p:nvSpPr>
            <p:cNvPr id="9" name="TextBox 8">
              <a:extLst>
                <a:ext uri="{FF2B5EF4-FFF2-40B4-BE49-F238E27FC236}">
                  <a16:creationId xmlns:a16="http://schemas.microsoft.com/office/drawing/2014/main" id="{608A69E8-BDE8-BB38-8EE9-0F4DBAF2C253}"/>
                </a:ext>
              </a:extLst>
            </p:cNvPr>
            <p:cNvSpPr txBox="1"/>
            <p:nvPr/>
          </p:nvSpPr>
          <p:spPr>
            <a:xfrm>
              <a:off x="2271239" y="2584643"/>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7" name="TextBox 36">
              <a:extLst>
                <a:ext uri="{FF2B5EF4-FFF2-40B4-BE49-F238E27FC236}">
                  <a16:creationId xmlns:a16="http://schemas.microsoft.com/office/drawing/2014/main" id="{5A181159-6A9D-4DCC-7975-2B4D62F375F4}"/>
                </a:ext>
              </a:extLst>
            </p:cNvPr>
            <p:cNvSpPr txBox="1"/>
            <p:nvPr/>
          </p:nvSpPr>
          <p:spPr>
            <a:xfrm>
              <a:off x="9254613" y="2565109"/>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8" name="TextBox 37">
              <a:extLst>
                <a:ext uri="{FF2B5EF4-FFF2-40B4-BE49-F238E27FC236}">
                  <a16:creationId xmlns:a16="http://schemas.microsoft.com/office/drawing/2014/main" id="{8856CD00-BD01-0D11-225C-966323751AF3}"/>
                </a:ext>
              </a:extLst>
            </p:cNvPr>
            <p:cNvSpPr txBox="1"/>
            <p:nvPr/>
          </p:nvSpPr>
          <p:spPr>
            <a:xfrm>
              <a:off x="2251577" y="4524030"/>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9" name="TextBox 38">
              <a:extLst>
                <a:ext uri="{FF2B5EF4-FFF2-40B4-BE49-F238E27FC236}">
                  <a16:creationId xmlns:a16="http://schemas.microsoft.com/office/drawing/2014/main" id="{4B3EE865-15D9-5865-0673-6F1B16B4FE7D}"/>
                </a:ext>
              </a:extLst>
            </p:cNvPr>
            <p:cNvSpPr txBox="1"/>
            <p:nvPr/>
          </p:nvSpPr>
          <p:spPr>
            <a:xfrm>
              <a:off x="9281653" y="4538706"/>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grpSp>
      <p:sp>
        <p:nvSpPr>
          <p:cNvPr id="40" name="TextBox 39">
            <a:extLst>
              <a:ext uri="{FF2B5EF4-FFF2-40B4-BE49-F238E27FC236}">
                <a16:creationId xmlns:a16="http://schemas.microsoft.com/office/drawing/2014/main" id="{B81DE56E-BC51-D543-83EB-7E54D385CF62}"/>
              </a:ext>
            </a:extLst>
          </p:cNvPr>
          <p:cNvSpPr txBox="1"/>
          <p:nvPr/>
        </p:nvSpPr>
        <p:spPr>
          <a:xfrm>
            <a:off x="924244" y="4646161"/>
            <a:ext cx="289818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V</a:t>
            </a:r>
            <a:r>
              <a:rPr lang="en-US" sz="2400" b="1" baseline="-25000" dirty="0">
                <a:solidFill>
                  <a:schemeClr val="accent6">
                    <a:lumMod val="50000"/>
                  </a:schemeClr>
                </a:solidFill>
                <a:latin typeface="Baskerville Old Face" panose="02020602080505020303" pitchFamily="18" charset="0"/>
              </a:rPr>
              <a:t>i </a:t>
            </a:r>
            <a:r>
              <a:rPr lang="en-US" sz="2400" b="1" dirty="0">
                <a:solidFill>
                  <a:schemeClr val="accent6">
                    <a:lumMod val="50000"/>
                  </a:schemeClr>
                </a:solidFill>
                <a:latin typeface="Baskerville Old Face" panose="02020602080505020303" pitchFamily="18" charset="0"/>
              </a:rPr>
              <a:t>, I</a:t>
            </a:r>
            <a:r>
              <a:rPr lang="en-US" sz="2400" b="1" baseline="-25000" dirty="0">
                <a:solidFill>
                  <a:schemeClr val="accent6">
                    <a:lumMod val="50000"/>
                  </a:schemeClr>
                </a:solidFill>
                <a:latin typeface="Baskerville Old Face" panose="02020602080505020303" pitchFamily="18" charset="0"/>
              </a:rPr>
              <a:t>o</a:t>
            </a:r>
          </a:p>
        </p:txBody>
      </p:sp>
      <p:sp>
        <p:nvSpPr>
          <p:cNvPr id="42" name="TextBox 41">
            <a:extLst>
              <a:ext uri="{FF2B5EF4-FFF2-40B4-BE49-F238E27FC236}">
                <a16:creationId xmlns:a16="http://schemas.microsoft.com/office/drawing/2014/main" id="{C083E1A5-EBCF-C638-C647-DDD0F3B57EF7}"/>
              </a:ext>
            </a:extLst>
          </p:cNvPr>
          <p:cNvSpPr txBox="1"/>
          <p:nvPr/>
        </p:nvSpPr>
        <p:spPr>
          <a:xfrm>
            <a:off x="873948" y="5646982"/>
            <a:ext cx="308049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Independent Variables:</a:t>
            </a:r>
          </a:p>
          <a:p>
            <a:pPr algn="ctr">
              <a:lnSpc>
                <a:spcPct val="150000"/>
              </a:lnSpc>
            </a:pPr>
            <a:r>
              <a:rPr lang="en-US" sz="2400" b="1" dirty="0" err="1">
                <a:solidFill>
                  <a:schemeClr val="accent6">
                    <a:lumMod val="50000"/>
                  </a:schemeClr>
                </a:solidFill>
                <a:latin typeface="Baskerville Old Face" panose="02020602080505020303" pitchFamily="18" charset="0"/>
              </a:rPr>
              <a:t>I</a:t>
            </a:r>
            <a:r>
              <a:rPr lang="en-US" sz="2400" b="1" baseline="-25000" dirty="0" err="1">
                <a:solidFill>
                  <a:schemeClr val="accent6">
                    <a:lumMod val="50000"/>
                  </a:schemeClr>
                </a:solidFill>
                <a:latin typeface="Baskerville Old Face" panose="02020602080505020303" pitchFamily="18" charset="0"/>
              </a:rPr>
              <a:t>i</a:t>
            </a:r>
            <a:r>
              <a:rPr lang="en-US" sz="2400" b="1" baseline="-25000" dirty="0">
                <a:solidFill>
                  <a:schemeClr val="accent6">
                    <a:lumMod val="50000"/>
                  </a:schemeClr>
                </a:solidFill>
                <a:latin typeface="Baskerville Old Face" panose="02020602080505020303" pitchFamily="18" charset="0"/>
              </a:rPr>
              <a:t> </a:t>
            </a:r>
            <a:r>
              <a:rPr lang="en-US" sz="2400" b="1" dirty="0">
                <a:solidFill>
                  <a:schemeClr val="accent6">
                    <a:lumMod val="50000"/>
                  </a:schemeClr>
                </a:solidFill>
                <a:latin typeface="Baskerville Old Face" panose="02020602080505020303" pitchFamily="18" charset="0"/>
              </a:rPr>
              <a:t>, V</a:t>
            </a:r>
            <a:r>
              <a:rPr lang="en-US" sz="2400" b="1" baseline="-25000" dirty="0">
                <a:solidFill>
                  <a:schemeClr val="accent6">
                    <a:lumMod val="50000"/>
                  </a:schemeClr>
                </a:solidFill>
                <a:latin typeface="Baskerville Old Face" panose="02020602080505020303" pitchFamily="18" charset="0"/>
              </a:rPr>
              <a:t>o</a:t>
            </a:r>
          </a:p>
        </p:txBody>
      </p:sp>
      <p:sp>
        <p:nvSpPr>
          <p:cNvPr id="43" name="TextBox 42">
            <a:extLst>
              <a:ext uri="{FF2B5EF4-FFF2-40B4-BE49-F238E27FC236}">
                <a16:creationId xmlns:a16="http://schemas.microsoft.com/office/drawing/2014/main" id="{5FC1512E-A7A7-C8CD-0F15-31D2713C97A1}"/>
              </a:ext>
            </a:extLst>
          </p:cNvPr>
          <p:cNvSpPr txBox="1"/>
          <p:nvPr/>
        </p:nvSpPr>
        <p:spPr>
          <a:xfrm>
            <a:off x="4621142" y="5156104"/>
            <a:ext cx="3291560" cy="954107"/>
          </a:xfrm>
          <a:prstGeom prst="rect">
            <a:avLst/>
          </a:prstGeom>
          <a:noFill/>
        </p:spPr>
        <p:txBody>
          <a:bodyPr wrap="square" rtlCol="0">
            <a:spAutoFit/>
          </a:bodyPr>
          <a:lstStyle/>
          <a:p>
            <a:r>
              <a:rPr lang="en-US" sz="2800" b="1" dirty="0">
                <a:solidFill>
                  <a:srgbClr val="FF0000"/>
                </a:solidFill>
                <a:latin typeface="Baskerville Old Face" panose="02020602080505020303" pitchFamily="18" charset="0"/>
              </a:rPr>
              <a:t>V</a:t>
            </a:r>
            <a:r>
              <a:rPr lang="en-US" sz="2800" b="1" baseline="-25000" dirty="0">
                <a:solidFill>
                  <a:srgbClr val="FF0000"/>
                </a:solidFill>
                <a:latin typeface="Baskerville Old Face" panose="02020602080505020303" pitchFamily="18" charset="0"/>
              </a:rPr>
              <a:t>i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i</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I</a:t>
            </a:r>
            <a:r>
              <a:rPr lang="en-US" sz="2800" b="1" baseline="-25000" dirty="0" err="1">
                <a:solidFill>
                  <a:srgbClr val="FF0000"/>
                </a:solidFill>
                <a:latin typeface="Baskerville Old Face" panose="02020602080505020303" pitchFamily="18" charset="0"/>
              </a:rPr>
              <a:t>i</a:t>
            </a:r>
            <a:r>
              <a:rPr lang="en-US" sz="2800" b="1" dirty="0">
                <a:solidFill>
                  <a:srgbClr val="FF0000"/>
                </a:solidFill>
                <a:latin typeface="Baskerville Old Face" panose="02020602080505020303" pitchFamily="18" charset="0"/>
              </a:rPr>
              <a:t> +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r</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o</a:t>
            </a:r>
          </a:p>
          <a:p>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o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f</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I</a:t>
            </a:r>
            <a:r>
              <a:rPr lang="en-US" sz="2800" b="1" baseline="-25000" dirty="0" err="1">
                <a:solidFill>
                  <a:srgbClr val="FF0000"/>
                </a:solidFill>
                <a:latin typeface="Baskerville Old Face" panose="02020602080505020303" pitchFamily="18" charset="0"/>
              </a:rPr>
              <a:t>i</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o</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o</a:t>
            </a:r>
          </a:p>
        </p:txBody>
      </p:sp>
      <p:grpSp>
        <p:nvGrpSpPr>
          <p:cNvPr id="49" name="Group 48">
            <a:extLst>
              <a:ext uri="{FF2B5EF4-FFF2-40B4-BE49-F238E27FC236}">
                <a16:creationId xmlns:a16="http://schemas.microsoft.com/office/drawing/2014/main" id="{F0F7A42E-944C-7E99-E80D-35C76D9306FF}"/>
              </a:ext>
            </a:extLst>
          </p:cNvPr>
          <p:cNvGrpSpPr/>
          <p:nvPr/>
        </p:nvGrpSpPr>
        <p:grpSpPr>
          <a:xfrm>
            <a:off x="9009411" y="1178760"/>
            <a:ext cx="3079572" cy="1181438"/>
            <a:chOff x="5122944" y="5384394"/>
            <a:chExt cx="3082844" cy="1181438"/>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6226B-97E7-22F0-E3EB-504A7E442AAB}"/>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𝒊</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𝒊</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𝒊</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45" name="TextBox 44">
                  <a:extLst>
                    <a:ext uri="{FF2B5EF4-FFF2-40B4-BE49-F238E27FC236}">
                      <a16:creationId xmlns:a16="http://schemas.microsoft.com/office/drawing/2014/main" id="{22D6226B-97E7-22F0-E3EB-504A7E442AAB}"/>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2"/>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997DB41-5FDF-4AB3-8629-57C19C377449}"/>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5F43E01-5232-D3D2-5DAC-F7C9E4848612}"/>
                </a:ext>
              </a:extLst>
            </p:cNvPr>
            <p:cNvSpPr txBox="1"/>
            <p:nvPr/>
          </p:nvSpPr>
          <p:spPr>
            <a:xfrm>
              <a:off x="6656619" y="5550169"/>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o</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0" name="Group 49">
            <a:extLst>
              <a:ext uri="{FF2B5EF4-FFF2-40B4-BE49-F238E27FC236}">
                <a16:creationId xmlns:a16="http://schemas.microsoft.com/office/drawing/2014/main" id="{8675C07D-4153-9102-FCD0-784300D6EED8}"/>
              </a:ext>
            </a:extLst>
          </p:cNvPr>
          <p:cNvGrpSpPr/>
          <p:nvPr/>
        </p:nvGrpSpPr>
        <p:grpSpPr>
          <a:xfrm>
            <a:off x="9008473" y="3977735"/>
            <a:ext cx="3107550" cy="1165400"/>
            <a:chOff x="5122944" y="5384394"/>
            <a:chExt cx="3110852" cy="116540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B3E2AE-3114-786E-BF0A-2CF9DB9AE1F8}"/>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𝒇</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𝒐</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𝒊</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1" name="TextBox 50">
                  <a:extLst>
                    <a:ext uri="{FF2B5EF4-FFF2-40B4-BE49-F238E27FC236}">
                      <a16:creationId xmlns:a16="http://schemas.microsoft.com/office/drawing/2014/main" id="{2CB3E2AE-3114-786E-BF0A-2CF9DB9AE1F8}"/>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3"/>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F8A41465-40B0-DEF8-C0B4-BF48E996BDBC}"/>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7F8EE5-5F1C-5C24-0DFB-39104D464AC7}"/>
                </a:ext>
              </a:extLst>
            </p:cNvPr>
            <p:cNvSpPr txBox="1"/>
            <p:nvPr/>
          </p:nvSpPr>
          <p:spPr>
            <a:xfrm>
              <a:off x="6684627" y="5534131"/>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o</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4" name="Group 53">
            <a:extLst>
              <a:ext uri="{FF2B5EF4-FFF2-40B4-BE49-F238E27FC236}">
                <a16:creationId xmlns:a16="http://schemas.microsoft.com/office/drawing/2014/main" id="{B5E59A50-F67D-DB77-D9CE-E81D33B0C651}"/>
              </a:ext>
            </a:extLst>
          </p:cNvPr>
          <p:cNvGrpSpPr/>
          <p:nvPr/>
        </p:nvGrpSpPr>
        <p:grpSpPr>
          <a:xfrm>
            <a:off x="9002156" y="2515085"/>
            <a:ext cx="3126616" cy="1161713"/>
            <a:chOff x="5122944" y="5384394"/>
            <a:chExt cx="3129938" cy="1161713"/>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A00705-0AD8-49C8-A9E3-1341667B3FFD}"/>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𝒓</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𝒊</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𝒐</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5" name="TextBox 54">
                  <a:extLst>
                    <a:ext uri="{FF2B5EF4-FFF2-40B4-BE49-F238E27FC236}">
                      <a16:creationId xmlns:a16="http://schemas.microsoft.com/office/drawing/2014/main" id="{DEA00705-0AD8-49C8-A9E3-1341667B3FFD}"/>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8D61C48F-8523-F1F7-4C59-85C56F205B59}"/>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0883B4-14E2-AA70-C5CD-34F30B8FA2F9}"/>
                </a:ext>
              </a:extLst>
            </p:cNvPr>
            <p:cNvSpPr txBox="1"/>
            <p:nvPr/>
          </p:nvSpPr>
          <p:spPr>
            <a:xfrm>
              <a:off x="6703713" y="5530444"/>
              <a:ext cx="1549169" cy="1015663"/>
            </a:xfrm>
            <a:prstGeom prst="rect">
              <a:avLst/>
            </a:prstGeom>
            <a:noFill/>
          </p:spPr>
          <p:txBody>
            <a:bodyPr wrap="square" rtlCol="0">
              <a:spAutoFit/>
            </a:bodyPr>
            <a:lstStyle/>
            <a:p>
              <a:r>
                <a:rPr lang="en-US" sz="2000" b="1" dirty="0" err="1">
                  <a:solidFill>
                    <a:srgbClr val="002060"/>
                  </a:solidFill>
                  <a:latin typeface="Baskerville Old Face" panose="02020602080505020303" pitchFamily="18" charset="0"/>
                </a:rPr>
                <a:t>I</a:t>
              </a:r>
              <a:r>
                <a:rPr lang="en-US" sz="2000" b="1" baseline="-25000" dirty="0" err="1">
                  <a:solidFill>
                    <a:srgbClr val="002060"/>
                  </a:solidFill>
                  <a:latin typeface="Baskerville Old Face" panose="02020602080505020303" pitchFamily="18" charset="0"/>
                </a:rPr>
                <a:t>i</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grpSp>
        <p:nvGrpSpPr>
          <p:cNvPr id="58" name="Group 57">
            <a:extLst>
              <a:ext uri="{FF2B5EF4-FFF2-40B4-BE49-F238E27FC236}">
                <a16:creationId xmlns:a16="http://schemas.microsoft.com/office/drawing/2014/main" id="{7553B7C2-8ECC-CE59-3959-857F24AB51A2}"/>
              </a:ext>
            </a:extLst>
          </p:cNvPr>
          <p:cNvGrpSpPr/>
          <p:nvPr/>
        </p:nvGrpSpPr>
        <p:grpSpPr>
          <a:xfrm>
            <a:off x="8989407" y="5299695"/>
            <a:ext cx="3126616" cy="1161713"/>
            <a:chOff x="5122944" y="5384394"/>
            <a:chExt cx="3129938" cy="1161713"/>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7FE193-3BE4-568B-520F-985719ECD559}"/>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𝒐</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𝒐</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𝒐</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9" name="TextBox 58">
                  <a:extLst>
                    <a:ext uri="{FF2B5EF4-FFF2-40B4-BE49-F238E27FC236}">
                      <a16:creationId xmlns:a16="http://schemas.microsoft.com/office/drawing/2014/main" id="{967FE193-3BE4-568B-520F-985719ECD559}"/>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5"/>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31A28F4B-70A1-4C73-BFD6-E690A3B56F7B}"/>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A7A9C2-F388-F68B-CA2E-80ACFD959330}"/>
                </a:ext>
              </a:extLst>
            </p:cNvPr>
            <p:cNvSpPr txBox="1"/>
            <p:nvPr/>
          </p:nvSpPr>
          <p:spPr>
            <a:xfrm>
              <a:off x="6703713" y="5530444"/>
              <a:ext cx="1549169" cy="1015663"/>
            </a:xfrm>
            <a:prstGeom prst="rect">
              <a:avLst/>
            </a:prstGeom>
            <a:noFill/>
          </p:spPr>
          <p:txBody>
            <a:bodyPr wrap="square" rtlCol="0">
              <a:spAutoFit/>
            </a:bodyPr>
            <a:lstStyle/>
            <a:p>
              <a:r>
                <a:rPr lang="en-US" sz="2000" b="1" dirty="0" err="1">
                  <a:solidFill>
                    <a:srgbClr val="002060"/>
                  </a:solidFill>
                  <a:latin typeface="Baskerville Old Face" panose="02020602080505020303" pitchFamily="18" charset="0"/>
                </a:rPr>
                <a:t>I</a:t>
              </a:r>
              <a:r>
                <a:rPr lang="en-US" sz="2000" b="1" baseline="-25000" dirty="0" err="1">
                  <a:solidFill>
                    <a:srgbClr val="002060"/>
                  </a:solidFill>
                  <a:latin typeface="Baskerville Old Face" panose="02020602080505020303" pitchFamily="18" charset="0"/>
                </a:rPr>
                <a:t>i</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spTree>
    <p:extLst>
      <p:ext uri="{BB962C8B-B14F-4D97-AF65-F5344CB8AC3E}">
        <p14:creationId xmlns:p14="http://schemas.microsoft.com/office/powerpoint/2010/main" val="2059618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188CECC-1AA4-7281-C414-2D1A734A1252}"/>
              </a:ext>
            </a:extLst>
          </p:cNvPr>
          <p:cNvSpPr txBox="1"/>
          <p:nvPr/>
        </p:nvSpPr>
        <p:spPr>
          <a:xfrm>
            <a:off x="943896" y="1123476"/>
            <a:ext cx="6870955"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h – Parameter Model for Common Base:</a:t>
            </a:r>
          </a:p>
        </p:txBody>
      </p:sp>
      <p:grpSp>
        <p:nvGrpSpPr>
          <p:cNvPr id="24" name="Group 23">
            <a:extLst>
              <a:ext uri="{FF2B5EF4-FFF2-40B4-BE49-F238E27FC236}">
                <a16:creationId xmlns:a16="http://schemas.microsoft.com/office/drawing/2014/main" id="{DBEF1292-378F-8005-46D0-186A847C0468}"/>
              </a:ext>
            </a:extLst>
          </p:cNvPr>
          <p:cNvGrpSpPr/>
          <p:nvPr/>
        </p:nvGrpSpPr>
        <p:grpSpPr>
          <a:xfrm>
            <a:off x="966099" y="1657165"/>
            <a:ext cx="8283216" cy="3136266"/>
            <a:chOff x="1864999" y="2092037"/>
            <a:chExt cx="8283216" cy="3136266"/>
          </a:xfrm>
        </p:grpSpPr>
        <p:sp>
          <p:nvSpPr>
            <p:cNvPr id="7" name="Rectangle 6">
              <a:extLst>
                <a:ext uri="{FF2B5EF4-FFF2-40B4-BE49-F238E27FC236}">
                  <a16:creationId xmlns:a16="http://schemas.microsoft.com/office/drawing/2014/main" id="{8E67BDAE-2B4C-2A94-2183-086E7160D9C3}"/>
                </a:ext>
              </a:extLst>
            </p:cNvPr>
            <p:cNvSpPr/>
            <p:nvPr/>
          </p:nvSpPr>
          <p:spPr>
            <a:xfrm>
              <a:off x="4916128" y="2374491"/>
              <a:ext cx="1986117" cy="285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Baskerville Old Face" panose="02020602080505020303" pitchFamily="18" charset="0"/>
                </a:rPr>
                <a:t>Transistor</a:t>
              </a:r>
            </a:p>
          </p:txBody>
        </p:sp>
        <p:grpSp>
          <p:nvGrpSpPr>
            <p:cNvPr id="14" name="Group 13">
              <a:extLst>
                <a:ext uri="{FF2B5EF4-FFF2-40B4-BE49-F238E27FC236}">
                  <a16:creationId xmlns:a16="http://schemas.microsoft.com/office/drawing/2014/main" id="{B3630EFF-9301-DED8-05F3-3F755D3533E2}"/>
                </a:ext>
              </a:extLst>
            </p:cNvPr>
            <p:cNvGrpSpPr/>
            <p:nvPr/>
          </p:nvGrpSpPr>
          <p:grpSpPr>
            <a:xfrm>
              <a:off x="2241754" y="2610464"/>
              <a:ext cx="2674374" cy="88491"/>
              <a:chOff x="2241754" y="2610464"/>
              <a:chExt cx="2674374" cy="88491"/>
            </a:xfrm>
          </p:grpSpPr>
          <p:cxnSp>
            <p:nvCxnSpPr>
              <p:cNvPr id="12" name="Straight Connector 11">
                <a:extLst>
                  <a:ext uri="{FF2B5EF4-FFF2-40B4-BE49-F238E27FC236}">
                    <a16:creationId xmlns:a16="http://schemas.microsoft.com/office/drawing/2014/main" id="{E1B2C221-54F9-4646-21F8-23E9AEDEDCD7}"/>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133298E1-F3E8-AE95-12B0-DAF0DE81DB7C}"/>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F65226D-7A49-ECF8-6985-4E7EBCFEC8BA}"/>
                </a:ext>
              </a:extLst>
            </p:cNvPr>
            <p:cNvGrpSpPr/>
            <p:nvPr/>
          </p:nvGrpSpPr>
          <p:grpSpPr>
            <a:xfrm>
              <a:off x="2241754" y="4857135"/>
              <a:ext cx="2674374" cy="88491"/>
              <a:chOff x="2241754" y="2610464"/>
              <a:chExt cx="2674374" cy="88491"/>
            </a:xfrm>
          </p:grpSpPr>
          <p:cxnSp>
            <p:nvCxnSpPr>
              <p:cNvPr id="16" name="Straight Connector 15">
                <a:extLst>
                  <a:ext uri="{FF2B5EF4-FFF2-40B4-BE49-F238E27FC236}">
                    <a16:creationId xmlns:a16="http://schemas.microsoft.com/office/drawing/2014/main" id="{F56F095F-6FC4-BF60-AD4B-A41F4BE8CF8E}"/>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FD12EA3-9B5E-25E2-8B01-F53D4E9B64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3E8733-67A5-1D9D-79DC-463384271800}"/>
                </a:ext>
              </a:extLst>
            </p:cNvPr>
            <p:cNvGrpSpPr/>
            <p:nvPr/>
          </p:nvGrpSpPr>
          <p:grpSpPr>
            <a:xfrm rot="10800000">
              <a:off x="6907152" y="2605548"/>
              <a:ext cx="2674374" cy="88491"/>
              <a:chOff x="2241754" y="2610464"/>
              <a:chExt cx="2674374" cy="88491"/>
            </a:xfrm>
          </p:grpSpPr>
          <p:cxnSp>
            <p:nvCxnSpPr>
              <p:cNvPr id="19" name="Straight Connector 18">
                <a:extLst>
                  <a:ext uri="{FF2B5EF4-FFF2-40B4-BE49-F238E27FC236}">
                    <a16:creationId xmlns:a16="http://schemas.microsoft.com/office/drawing/2014/main" id="{B6ACDEF2-2D60-1843-50F0-63285A5D8845}"/>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066BBDF-F716-BCD4-7430-7286EB50C06F}"/>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0D5DBC4-48A2-89BC-AD43-8A1C6D15E857}"/>
                </a:ext>
              </a:extLst>
            </p:cNvPr>
            <p:cNvGrpSpPr/>
            <p:nvPr/>
          </p:nvGrpSpPr>
          <p:grpSpPr>
            <a:xfrm rot="10800000">
              <a:off x="6902236" y="4857134"/>
              <a:ext cx="2674374" cy="88491"/>
              <a:chOff x="2241754" y="2610464"/>
              <a:chExt cx="2674374" cy="88491"/>
            </a:xfrm>
          </p:grpSpPr>
          <p:cxnSp>
            <p:nvCxnSpPr>
              <p:cNvPr id="22" name="Straight Connector 21">
                <a:extLst>
                  <a:ext uri="{FF2B5EF4-FFF2-40B4-BE49-F238E27FC236}">
                    <a16:creationId xmlns:a16="http://schemas.microsoft.com/office/drawing/2014/main" id="{230F0529-4FFF-EC30-09EA-442F188C707D}"/>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A956090-29A2-F59B-D636-E6149BDB7F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a:extLst>
                <a:ext uri="{FF2B5EF4-FFF2-40B4-BE49-F238E27FC236}">
                  <a16:creationId xmlns:a16="http://schemas.microsoft.com/office/drawing/2014/main" id="{F527AF27-2F74-850D-EC30-2655929F68E8}"/>
                </a:ext>
              </a:extLst>
            </p:cNvPr>
            <p:cNvCxnSpPr/>
            <p:nvPr/>
          </p:nvCxnSpPr>
          <p:spPr>
            <a:xfrm>
              <a:off x="3119284" y="2374491"/>
              <a:ext cx="96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4FF076-97F3-D4C3-F78D-8921589AB951}"/>
                </a:ext>
              </a:extLst>
            </p:cNvPr>
            <p:cNvCxnSpPr>
              <a:cxnSpLocks/>
            </p:cNvCxnSpPr>
            <p:nvPr/>
          </p:nvCxnSpPr>
          <p:spPr>
            <a:xfrm flipH="1">
              <a:off x="7492181" y="2374491"/>
              <a:ext cx="995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6CEE7F-1CF4-8EDB-52D6-C819A5CE4391}"/>
                </a:ext>
              </a:extLst>
            </p:cNvPr>
            <p:cNvCxnSpPr>
              <a:cxnSpLocks/>
            </p:cNvCxnSpPr>
            <p:nvPr/>
          </p:nvCxnSpPr>
          <p:spPr>
            <a:xfrm flipV="1">
              <a:off x="2241754" y="2649793"/>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85D8C-7AC3-B2EC-E75D-6BA1FE0F8554}"/>
                </a:ext>
              </a:extLst>
            </p:cNvPr>
            <p:cNvCxnSpPr>
              <a:cxnSpLocks/>
            </p:cNvCxnSpPr>
            <p:nvPr/>
          </p:nvCxnSpPr>
          <p:spPr>
            <a:xfrm flipV="1">
              <a:off x="9576610" y="267191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19D8E2-399F-69C7-8242-CA5AE2843640}"/>
                </a:ext>
              </a:extLst>
            </p:cNvPr>
            <p:cNvCxnSpPr>
              <a:cxnSpLocks/>
            </p:cNvCxnSpPr>
            <p:nvPr/>
          </p:nvCxnSpPr>
          <p:spPr>
            <a:xfrm>
              <a:off x="2274377" y="4163958"/>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ECECC1-2949-BBCD-731D-2BECC8407FE3}"/>
                </a:ext>
              </a:extLst>
            </p:cNvPr>
            <p:cNvCxnSpPr>
              <a:cxnSpLocks/>
            </p:cNvCxnSpPr>
            <p:nvPr/>
          </p:nvCxnSpPr>
          <p:spPr>
            <a:xfrm>
              <a:off x="9576610" y="417870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3A95DE-F959-6F3C-D0D3-1FB9EE0D57DB}"/>
                </a:ext>
              </a:extLst>
            </p:cNvPr>
            <p:cNvSpPr txBox="1"/>
            <p:nvPr/>
          </p:nvSpPr>
          <p:spPr>
            <a:xfrm>
              <a:off x="1961535" y="3569110"/>
              <a:ext cx="699313"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EB</a:t>
              </a:r>
            </a:p>
          </p:txBody>
        </p:sp>
        <p:sp>
          <p:nvSpPr>
            <p:cNvPr id="28" name="TextBox 27">
              <a:extLst>
                <a:ext uri="{FF2B5EF4-FFF2-40B4-BE49-F238E27FC236}">
                  <a16:creationId xmlns:a16="http://schemas.microsoft.com/office/drawing/2014/main" id="{038F942C-9208-B831-3DBD-C47EBD7575C0}"/>
                </a:ext>
              </a:extLst>
            </p:cNvPr>
            <p:cNvSpPr txBox="1"/>
            <p:nvPr/>
          </p:nvSpPr>
          <p:spPr>
            <a:xfrm>
              <a:off x="9289017" y="3544754"/>
              <a:ext cx="730801"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CB</a:t>
              </a:r>
            </a:p>
          </p:txBody>
        </p:sp>
        <p:sp>
          <p:nvSpPr>
            <p:cNvPr id="30" name="TextBox 29">
              <a:extLst>
                <a:ext uri="{FF2B5EF4-FFF2-40B4-BE49-F238E27FC236}">
                  <a16:creationId xmlns:a16="http://schemas.microsoft.com/office/drawing/2014/main" id="{1CBC1902-D5E0-4709-1F70-5CF2EF698CA6}"/>
                </a:ext>
              </a:extLst>
            </p:cNvPr>
            <p:cNvSpPr txBox="1"/>
            <p:nvPr/>
          </p:nvSpPr>
          <p:spPr>
            <a:xfrm>
              <a:off x="2660855" y="2170922"/>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E</a:t>
              </a:r>
            </a:p>
          </p:txBody>
        </p:sp>
        <p:sp>
          <p:nvSpPr>
            <p:cNvPr id="31" name="TextBox 30">
              <a:extLst>
                <a:ext uri="{FF2B5EF4-FFF2-40B4-BE49-F238E27FC236}">
                  <a16:creationId xmlns:a16="http://schemas.microsoft.com/office/drawing/2014/main" id="{54A1494D-471D-DD04-8813-0F5E40F505FA}"/>
                </a:ext>
              </a:extLst>
            </p:cNvPr>
            <p:cNvSpPr txBox="1"/>
            <p:nvPr/>
          </p:nvSpPr>
          <p:spPr>
            <a:xfrm>
              <a:off x="8380779" y="2092037"/>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C</a:t>
              </a:r>
            </a:p>
          </p:txBody>
        </p:sp>
        <p:sp>
          <p:nvSpPr>
            <p:cNvPr id="5" name="TextBox 4">
              <a:extLst>
                <a:ext uri="{FF2B5EF4-FFF2-40B4-BE49-F238E27FC236}">
                  <a16:creationId xmlns:a16="http://schemas.microsoft.com/office/drawing/2014/main" id="{54990BAC-0AB8-4654-A3DE-3187766E8039}"/>
                </a:ext>
              </a:extLst>
            </p:cNvPr>
            <p:cNvSpPr txBox="1"/>
            <p:nvPr/>
          </p:nvSpPr>
          <p:spPr>
            <a:xfrm>
              <a:off x="1934487" y="2420519"/>
              <a:ext cx="309714" cy="461665"/>
            </a:xfrm>
            <a:prstGeom prst="rect">
              <a:avLst/>
            </a:prstGeom>
            <a:noFill/>
          </p:spPr>
          <p:txBody>
            <a:bodyPr wrap="square" rtlCol="0">
              <a:spAutoFit/>
            </a:bodyPr>
            <a:lstStyle/>
            <a:p>
              <a:r>
                <a:rPr lang="en-US" sz="2400" b="1" dirty="0">
                  <a:latin typeface="Baskerville Old Face" panose="02020602080505020303" pitchFamily="18" charset="0"/>
                </a:rPr>
                <a:t>E</a:t>
              </a:r>
            </a:p>
          </p:txBody>
        </p:sp>
        <p:sp>
          <p:nvSpPr>
            <p:cNvPr id="34" name="TextBox 33">
              <a:extLst>
                <a:ext uri="{FF2B5EF4-FFF2-40B4-BE49-F238E27FC236}">
                  <a16:creationId xmlns:a16="http://schemas.microsoft.com/office/drawing/2014/main" id="{BB2A0573-5FFD-E6F5-E7DD-BF84DFCED6B5}"/>
                </a:ext>
              </a:extLst>
            </p:cNvPr>
            <p:cNvSpPr txBox="1"/>
            <p:nvPr/>
          </p:nvSpPr>
          <p:spPr>
            <a:xfrm>
              <a:off x="1864999" y="4653125"/>
              <a:ext cx="566689" cy="461665"/>
            </a:xfrm>
            <a:prstGeom prst="rect">
              <a:avLst/>
            </a:prstGeom>
            <a:noFill/>
          </p:spPr>
          <p:txBody>
            <a:bodyPr wrap="square" rtlCol="0">
              <a:spAutoFit/>
            </a:bodyPr>
            <a:lstStyle/>
            <a:p>
              <a:r>
                <a:rPr lang="en-US" sz="2400" b="1" dirty="0">
                  <a:latin typeface="Baskerville Old Face" panose="02020602080505020303" pitchFamily="18" charset="0"/>
                </a:rPr>
                <a:t>B</a:t>
              </a:r>
            </a:p>
          </p:txBody>
        </p:sp>
        <p:sp>
          <p:nvSpPr>
            <p:cNvPr id="35" name="TextBox 34">
              <a:extLst>
                <a:ext uri="{FF2B5EF4-FFF2-40B4-BE49-F238E27FC236}">
                  <a16:creationId xmlns:a16="http://schemas.microsoft.com/office/drawing/2014/main" id="{54EF2590-DE87-BD23-BB98-3E7238D778EC}"/>
                </a:ext>
              </a:extLst>
            </p:cNvPr>
            <p:cNvSpPr txBox="1"/>
            <p:nvPr/>
          </p:nvSpPr>
          <p:spPr>
            <a:xfrm>
              <a:off x="9581526" y="4714793"/>
              <a:ext cx="566689" cy="461665"/>
            </a:xfrm>
            <a:prstGeom prst="rect">
              <a:avLst/>
            </a:prstGeom>
            <a:noFill/>
          </p:spPr>
          <p:txBody>
            <a:bodyPr wrap="square" rtlCol="0">
              <a:spAutoFit/>
            </a:bodyPr>
            <a:lstStyle/>
            <a:p>
              <a:r>
                <a:rPr lang="en-US" sz="2400" b="1" dirty="0">
                  <a:latin typeface="Baskerville Old Face" panose="02020602080505020303" pitchFamily="18" charset="0"/>
                </a:rPr>
                <a:t>B</a:t>
              </a:r>
            </a:p>
          </p:txBody>
        </p:sp>
        <p:sp>
          <p:nvSpPr>
            <p:cNvPr id="36" name="TextBox 35">
              <a:extLst>
                <a:ext uri="{FF2B5EF4-FFF2-40B4-BE49-F238E27FC236}">
                  <a16:creationId xmlns:a16="http://schemas.microsoft.com/office/drawing/2014/main" id="{87880A26-4DAC-8CAA-0F32-53E017240158}"/>
                </a:ext>
              </a:extLst>
            </p:cNvPr>
            <p:cNvSpPr txBox="1"/>
            <p:nvPr/>
          </p:nvSpPr>
          <p:spPr>
            <a:xfrm>
              <a:off x="9552041" y="2353811"/>
              <a:ext cx="309714" cy="461665"/>
            </a:xfrm>
            <a:prstGeom prst="rect">
              <a:avLst/>
            </a:prstGeom>
            <a:noFill/>
          </p:spPr>
          <p:txBody>
            <a:bodyPr wrap="square" rtlCol="0">
              <a:spAutoFit/>
            </a:bodyPr>
            <a:lstStyle/>
            <a:p>
              <a:r>
                <a:rPr lang="en-US" sz="2400" b="1" dirty="0">
                  <a:latin typeface="Baskerville Old Face" panose="02020602080505020303" pitchFamily="18" charset="0"/>
                </a:rPr>
                <a:t>C</a:t>
              </a:r>
            </a:p>
          </p:txBody>
        </p:sp>
        <p:sp>
          <p:nvSpPr>
            <p:cNvPr id="9" name="TextBox 8">
              <a:extLst>
                <a:ext uri="{FF2B5EF4-FFF2-40B4-BE49-F238E27FC236}">
                  <a16:creationId xmlns:a16="http://schemas.microsoft.com/office/drawing/2014/main" id="{608A69E8-BDE8-BB38-8EE9-0F4DBAF2C253}"/>
                </a:ext>
              </a:extLst>
            </p:cNvPr>
            <p:cNvSpPr txBox="1"/>
            <p:nvPr/>
          </p:nvSpPr>
          <p:spPr>
            <a:xfrm>
              <a:off x="2271239" y="2584643"/>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7" name="TextBox 36">
              <a:extLst>
                <a:ext uri="{FF2B5EF4-FFF2-40B4-BE49-F238E27FC236}">
                  <a16:creationId xmlns:a16="http://schemas.microsoft.com/office/drawing/2014/main" id="{5A181159-6A9D-4DCC-7975-2B4D62F375F4}"/>
                </a:ext>
              </a:extLst>
            </p:cNvPr>
            <p:cNvSpPr txBox="1"/>
            <p:nvPr/>
          </p:nvSpPr>
          <p:spPr>
            <a:xfrm>
              <a:off x="9254613" y="2565109"/>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8" name="TextBox 37">
              <a:extLst>
                <a:ext uri="{FF2B5EF4-FFF2-40B4-BE49-F238E27FC236}">
                  <a16:creationId xmlns:a16="http://schemas.microsoft.com/office/drawing/2014/main" id="{8856CD00-BD01-0D11-225C-966323751AF3}"/>
                </a:ext>
              </a:extLst>
            </p:cNvPr>
            <p:cNvSpPr txBox="1"/>
            <p:nvPr/>
          </p:nvSpPr>
          <p:spPr>
            <a:xfrm>
              <a:off x="2251577" y="4524030"/>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9" name="TextBox 38">
              <a:extLst>
                <a:ext uri="{FF2B5EF4-FFF2-40B4-BE49-F238E27FC236}">
                  <a16:creationId xmlns:a16="http://schemas.microsoft.com/office/drawing/2014/main" id="{4B3EE865-15D9-5865-0673-6F1B16B4FE7D}"/>
                </a:ext>
              </a:extLst>
            </p:cNvPr>
            <p:cNvSpPr txBox="1"/>
            <p:nvPr/>
          </p:nvSpPr>
          <p:spPr>
            <a:xfrm>
              <a:off x="9281653" y="4538706"/>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grpSp>
      <p:sp>
        <p:nvSpPr>
          <p:cNvPr id="40" name="TextBox 39">
            <a:extLst>
              <a:ext uri="{FF2B5EF4-FFF2-40B4-BE49-F238E27FC236}">
                <a16:creationId xmlns:a16="http://schemas.microsoft.com/office/drawing/2014/main" id="{B81DE56E-BC51-D543-83EB-7E54D385CF62}"/>
              </a:ext>
            </a:extLst>
          </p:cNvPr>
          <p:cNvSpPr txBox="1"/>
          <p:nvPr/>
        </p:nvSpPr>
        <p:spPr>
          <a:xfrm>
            <a:off x="924244" y="4646161"/>
            <a:ext cx="289818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V</a:t>
            </a:r>
            <a:r>
              <a:rPr lang="en-US" sz="2400" b="1" baseline="-25000" dirty="0">
                <a:solidFill>
                  <a:schemeClr val="accent6">
                    <a:lumMod val="50000"/>
                  </a:schemeClr>
                </a:solidFill>
                <a:latin typeface="Baskerville Old Face" panose="02020602080505020303" pitchFamily="18" charset="0"/>
              </a:rPr>
              <a:t>EB </a:t>
            </a:r>
            <a:r>
              <a:rPr lang="en-US" sz="2400" b="1" dirty="0">
                <a:solidFill>
                  <a:schemeClr val="accent6">
                    <a:lumMod val="50000"/>
                  </a:schemeClr>
                </a:solidFill>
                <a:latin typeface="Baskerville Old Face" panose="02020602080505020303" pitchFamily="18" charset="0"/>
              </a:rPr>
              <a:t>, I</a:t>
            </a:r>
            <a:r>
              <a:rPr lang="en-US" sz="2400" b="1" baseline="-25000" dirty="0">
                <a:solidFill>
                  <a:schemeClr val="accent6">
                    <a:lumMod val="50000"/>
                  </a:schemeClr>
                </a:solidFill>
                <a:latin typeface="Baskerville Old Face" panose="02020602080505020303" pitchFamily="18" charset="0"/>
              </a:rPr>
              <a:t>C</a:t>
            </a:r>
          </a:p>
        </p:txBody>
      </p:sp>
      <p:sp>
        <p:nvSpPr>
          <p:cNvPr id="42" name="TextBox 41">
            <a:extLst>
              <a:ext uri="{FF2B5EF4-FFF2-40B4-BE49-F238E27FC236}">
                <a16:creationId xmlns:a16="http://schemas.microsoft.com/office/drawing/2014/main" id="{C083E1A5-EBCF-C638-C647-DDD0F3B57EF7}"/>
              </a:ext>
            </a:extLst>
          </p:cNvPr>
          <p:cNvSpPr txBox="1"/>
          <p:nvPr/>
        </p:nvSpPr>
        <p:spPr>
          <a:xfrm>
            <a:off x="873948" y="5646982"/>
            <a:ext cx="308049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Independent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I</a:t>
            </a:r>
            <a:r>
              <a:rPr lang="en-US" sz="2400" b="1" baseline="-25000" dirty="0">
                <a:solidFill>
                  <a:schemeClr val="accent6">
                    <a:lumMod val="50000"/>
                  </a:schemeClr>
                </a:solidFill>
                <a:latin typeface="Baskerville Old Face" panose="02020602080505020303" pitchFamily="18" charset="0"/>
              </a:rPr>
              <a:t>E </a:t>
            </a:r>
            <a:r>
              <a:rPr lang="en-US" sz="2400" b="1" dirty="0">
                <a:solidFill>
                  <a:schemeClr val="accent6">
                    <a:lumMod val="50000"/>
                  </a:schemeClr>
                </a:solidFill>
                <a:latin typeface="Baskerville Old Face" panose="02020602080505020303" pitchFamily="18" charset="0"/>
              </a:rPr>
              <a:t>, V</a:t>
            </a:r>
            <a:r>
              <a:rPr lang="en-US" sz="2400" b="1" baseline="-25000" dirty="0">
                <a:solidFill>
                  <a:schemeClr val="accent6">
                    <a:lumMod val="50000"/>
                  </a:schemeClr>
                </a:solidFill>
                <a:latin typeface="Baskerville Old Face" panose="02020602080505020303" pitchFamily="18" charset="0"/>
              </a:rPr>
              <a:t>CB</a:t>
            </a:r>
          </a:p>
        </p:txBody>
      </p:sp>
      <p:sp>
        <p:nvSpPr>
          <p:cNvPr id="43" name="TextBox 42">
            <a:extLst>
              <a:ext uri="{FF2B5EF4-FFF2-40B4-BE49-F238E27FC236}">
                <a16:creationId xmlns:a16="http://schemas.microsoft.com/office/drawing/2014/main" id="{5FC1512E-A7A7-C8CD-0F15-31D2713C97A1}"/>
              </a:ext>
            </a:extLst>
          </p:cNvPr>
          <p:cNvSpPr txBox="1"/>
          <p:nvPr/>
        </p:nvSpPr>
        <p:spPr>
          <a:xfrm>
            <a:off x="4621142" y="5156104"/>
            <a:ext cx="3291560" cy="954107"/>
          </a:xfrm>
          <a:prstGeom prst="rect">
            <a:avLst/>
          </a:prstGeom>
          <a:noFill/>
        </p:spPr>
        <p:txBody>
          <a:bodyPr wrap="square" rtlCol="0">
            <a:spAutoFit/>
          </a:bodyPr>
          <a:lstStyle/>
          <a:p>
            <a:r>
              <a:rPr lang="en-US" sz="2800" b="1" dirty="0">
                <a:solidFill>
                  <a:srgbClr val="FF0000"/>
                </a:solidFill>
                <a:latin typeface="Baskerville Old Face" panose="02020602080505020303" pitchFamily="18" charset="0"/>
              </a:rPr>
              <a:t>V</a:t>
            </a:r>
            <a:r>
              <a:rPr lang="en-US" sz="2800" b="1" baseline="-25000" dirty="0">
                <a:solidFill>
                  <a:srgbClr val="FF0000"/>
                </a:solidFill>
                <a:latin typeface="Baskerville Old Face" panose="02020602080505020303" pitchFamily="18" charset="0"/>
              </a:rPr>
              <a:t>EB </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ib</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E</a:t>
            </a:r>
            <a:r>
              <a:rPr lang="en-US" sz="2800" b="1" dirty="0">
                <a:solidFill>
                  <a:srgbClr val="FF0000"/>
                </a:solidFill>
                <a:latin typeface="Baskerville Old Face" panose="02020602080505020303" pitchFamily="18" charset="0"/>
              </a:rPr>
              <a:t> +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rb</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CB</a:t>
            </a:r>
          </a:p>
          <a:p>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C </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fb</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E</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ob</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CB</a:t>
            </a:r>
          </a:p>
        </p:txBody>
      </p:sp>
      <p:grpSp>
        <p:nvGrpSpPr>
          <p:cNvPr id="49" name="Group 48">
            <a:extLst>
              <a:ext uri="{FF2B5EF4-FFF2-40B4-BE49-F238E27FC236}">
                <a16:creationId xmlns:a16="http://schemas.microsoft.com/office/drawing/2014/main" id="{F0F7A42E-944C-7E99-E80D-35C76D9306FF}"/>
              </a:ext>
            </a:extLst>
          </p:cNvPr>
          <p:cNvGrpSpPr/>
          <p:nvPr/>
        </p:nvGrpSpPr>
        <p:grpSpPr>
          <a:xfrm>
            <a:off x="8755517" y="1151957"/>
            <a:ext cx="3197552" cy="1181438"/>
            <a:chOff x="5122944" y="5384394"/>
            <a:chExt cx="3200952" cy="1181438"/>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6226B-97E7-22F0-E3EB-504A7E442AAB}"/>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𝒊𝒃</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𝑬𝑩</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𝑬</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45" name="TextBox 44">
                  <a:extLst>
                    <a:ext uri="{FF2B5EF4-FFF2-40B4-BE49-F238E27FC236}">
                      <a16:creationId xmlns:a16="http://schemas.microsoft.com/office/drawing/2014/main" id="{22D6226B-97E7-22F0-E3EB-504A7E442AAB}"/>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2"/>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997DB41-5FDF-4AB3-8629-57C19C377449}"/>
                </a:ext>
              </a:extLst>
            </p:cNvPr>
            <p:cNvCxnSpPr/>
            <p:nvPr/>
          </p:nvCxnSpPr>
          <p:spPr>
            <a:xfrm>
              <a:off x="6805116"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5F43E01-5232-D3D2-5DAC-F7C9E4848612}"/>
                </a:ext>
              </a:extLst>
            </p:cNvPr>
            <p:cNvSpPr txBox="1"/>
            <p:nvPr/>
          </p:nvSpPr>
          <p:spPr>
            <a:xfrm>
              <a:off x="6774727" y="5550169"/>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CB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0" name="Group 49">
            <a:extLst>
              <a:ext uri="{FF2B5EF4-FFF2-40B4-BE49-F238E27FC236}">
                <a16:creationId xmlns:a16="http://schemas.microsoft.com/office/drawing/2014/main" id="{8675C07D-4153-9102-FCD0-784300D6EED8}"/>
              </a:ext>
            </a:extLst>
          </p:cNvPr>
          <p:cNvGrpSpPr/>
          <p:nvPr/>
        </p:nvGrpSpPr>
        <p:grpSpPr>
          <a:xfrm>
            <a:off x="9008473" y="3977735"/>
            <a:ext cx="3107550" cy="1165400"/>
            <a:chOff x="5122944" y="5384394"/>
            <a:chExt cx="3110852" cy="116540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B3E2AE-3114-786E-BF0A-2CF9DB9AE1F8}"/>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𝒇𝒃</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𝑬</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1" name="TextBox 50">
                  <a:extLst>
                    <a:ext uri="{FF2B5EF4-FFF2-40B4-BE49-F238E27FC236}">
                      <a16:creationId xmlns:a16="http://schemas.microsoft.com/office/drawing/2014/main" id="{2CB3E2AE-3114-786E-BF0A-2CF9DB9AE1F8}"/>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3"/>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F8A41465-40B0-DEF8-C0B4-BF48E996BDBC}"/>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7F8EE5-5F1C-5C24-0DFB-39104D464AC7}"/>
                </a:ext>
              </a:extLst>
            </p:cNvPr>
            <p:cNvSpPr txBox="1"/>
            <p:nvPr/>
          </p:nvSpPr>
          <p:spPr>
            <a:xfrm>
              <a:off x="6684627" y="5534131"/>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CB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4" name="Group 53">
            <a:extLst>
              <a:ext uri="{FF2B5EF4-FFF2-40B4-BE49-F238E27FC236}">
                <a16:creationId xmlns:a16="http://schemas.microsoft.com/office/drawing/2014/main" id="{B5E59A50-F67D-DB77-D9CE-E81D33B0C651}"/>
              </a:ext>
            </a:extLst>
          </p:cNvPr>
          <p:cNvGrpSpPr/>
          <p:nvPr/>
        </p:nvGrpSpPr>
        <p:grpSpPr>
          <a:xfrm>
            <a:off x="8827184" y="2499170"/>
            <a:ext cx="3288839" cy="1161713"/>
            <a:chOff x="5122944" y="5384394"/>
            <a:chExt cx="3292337" cy="1161713"/>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A00705-0AD8-49C8-A9E3-1341667B3FFD}"/>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𝒓𝒃</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𝑬𝑩</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𝑪𝑩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5" name="TextBox 54">
                  <a:extLst>
                    <a:ext uri="{FF2B5EF4-FFF2-40B4-BE49-F238E27FC236}">
                      <a16:creationId xmlns:a16="http://schemas.microsoft.com/office/drawing/2014/main" id="{DEA00705-0AD8-49C8-A9E3-1341667B3FFD}"/>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8D61C48F-8523-F1F7-4C59-85C56F205B59}"/>
                </a:ext>
              </a:extLst>
            </p:cNvPr>
            <p:cNvCxnSpPr/>
            <p:nvPr/>
          </p:nvCxnSpPr>
          <p:spPr>
            <a:xfrm>
              <a:off x="68641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0883B4-14E2-AA70-C5CD-34F30B8FA2F9}"/>
                </a:ext>
              </a:extLst>
            </p:cNvPr>
            <p:cNvSpPr txBox="1"/>
            <p:nvPr/>
          </p:nvSpPr>
          <p:spPr>
            <a:xfrm>
              <a:off x="6866112"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E</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grpSp>
        <p:nvGrpSpPr>
          <p:cNvPr id="58" name="Group 57">
            <a:extLst>
              <a:ext uri="{FF2B5EF4-FFF2-40B4-BE49-F238E27FC236}">
                <a16:creationId xmlns:a16="http://schemas.microsoft.com/office/drawing/2014/main" id="{7553B7C2-8ECC-CE59-3959-857F24AB51A2}"/>
              </a:ext>
            </a:extLst>
          </p:cNvPr>
          <p:cNvGrpSpPr/>
          <p:nvPr/>
        </p:nvGrpSpPr>
        <p:grpSpPr>
          <a:xfrm>
            <a:off x="8989398" y="5299695"/>
            <a:ext cx="3259343" cy="1161713"/>
            <a:chOff x="5122944" y="5384394"/>
            <a:chExt cx="3262809" cy="1161713"/>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7FE193-3BE4-568B-520F-985719ECD559}"/>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𝒐𝒃</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𝑪𝑩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9" name="TextBox 58">
                  <a:extLst>
                    <a:ext uri="{FF2B5EF4-FFF2-40B4-BE49-F238E27FC236}">
                      <a16:creationId xmlns:a16="http://schemas.microsoft.com/office/drawing/2014/main" id="{967FE193-3BE4-568B-520F-985719ECD559}"/>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5"/>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31A28F4B-70A1-4C73-BFD6-E690A3B56F7B}"/>
                </a:ext>
              </a:extLst>
            </p:cNvPr>
            <p:cNvCxnSpPr/>
            <p:nvPr/>
          </p:nvCxnSpPr>
          <p:spPr>
            <a:xfrm>
              <a:off x="6849407"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A7A9C2-F388-F68B-CA2E-80ACFD959330}"/>
                </a:ext>
              </a:extLst>
            </p:cNvPr>
            <p:cNvSpPr txBox="1"/>
            <p:nvPr/>
          </p:nvSpPr>
          <p:spPr>
            <a:xfrm>
              <a:off x="6836584"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E</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spTree>
    <p:extLst>
      <p:ext uri="{BB962C8B-B14F-4D97-AF65-F5344CB8AC3E}">
        <p14:creationId xmlns:p14="http://schemas.microsoft.com/office/powerpoint/2010/main" val="2841326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188CECC-1AA4-7281-C414-2D1A734A1252}"/>
              </a:ext>
            </a:extLst>
          </p:cNvPr>
          <p:cNvSpPr txBox="1"/>
          <p:nvPr/>
        </p:nvSpPr>
        <p:spPr>
          <a:xfrm>
            <a:off x="943896" y="1123476"/>
            <a:ext cx="7135576"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h – Parameter Model for Common Emitter:</a:t>
            </a:r>
          </a:p>
        </p:txBody>
      </p:sp>
      <p:grpSp>
        <p:nvGrpSpPr>
          <p:cNvPr id="24" name="Group 23">
            <a:extLst>
              <a:ext uri="{FF2B5EF4-FFF2-40B4-BE49-F238E27FC236}">
                <a16:creationId xmlns:a16="http://schemas.microsoft.com/office/drawing/2014/main" id="{DBEF1292-378F-8005-46D0-186A847C0468}"/>
              </a:ext>
            </a:extLst>
          </p:cNvPr>
          <p:cNvGrpSpPr/>
          <p:nvPr/>
        </p:nvGrpSpPr>
        <p:grpSpPr>
          <a:xfrm>
            <a:off x="966099" y="1657165"/>
            <a:ext cx="8283216" cy="3136266"/>
            <a:chOff x="1864999" y="2092037"/>
            <a:chExt cx="8283216" cy="3136266"/>
          </a:xfrm>
        </p:grpSpPr>
        <p:sp>
          <p:nvSpPr>
            <p:cNvPr id="7" name="Rectangle 6">
              <a:extLst>
                <a:ext uri="{FF2B5EF4-FFF2-40B4-BE49-F238E27FC236}">
                  <a16:creationId xmlns:a16="http://schemas.microsoft.com/office/drawing/2014/main" id="{8E67BDAE-2B4C-2A94-2183-086E7160D9C3}"/>
                </a:ext>
              </a:extLst>
            </p:cNvPr>
            <p:cNvSpPr/>
            <p:nvPr/>
          </p:nvSpPr>
          <p:spPr>
            <a:xfrm>
              <a:off x="4916128" y="2374491"/>
              <a:ext cx="1986117" cy="285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Baskerville Old Face" panose="02020602080505020303" pitchFamily="18" charset="0"/>
                </a:rPr>
                <a:t>Transistor</a:t>
              </a:r>
            </a:p>
          </p:txBody>
        </p:sp>
        <p:grpSp>
          <p:nvGrpSpPr>
            <p:cNvPr id="14" name="Group 13">
              <a:extLst>
                <a:ext uri="{FF2B5EF4-FFF2-40B4-BE49-F238E27FC236}">
                  <a16:creationId xmlns:a16="http://schemas.microsoft.com/office/drawing/2014/main" id="{B3630EFF-9301-DED8-05F3-3F755D3533E2}"/>
                </a:ext>
              </a:extLst>
            </p:cNvPr>
            <p:cNvGrpSpPr/>
            <p:nvPr/>
          </p:nvGrpSpPr>
          <p:grpSpPr>
            <a:xfrm>
              <a:off x="2241754" y="2610464"/>
              <a:ext cx="2674374" cy="88491"/>
              <a:chOff x="2241754" y="2610464"/>
              <a:chExt cx="2674374" cy="88491"/>
            </a:xfrm>
          </p:grpSpPr>
          <p:cxnSp>
            <p:nvCxnSpPr>
              <p:cNvPr id="12" name="Straight Connector 11">
                <a:extLst>
                  <a:ext uri="{FF2B5EF4-FFF2-40B4-BE49-F238E27FC236}">
                    <a16:creationId xmlns:a16="http://schemas.microsoft.com/office/drawing/2014/main" id="{E1B2C221-54F9-4646-21F8-23E9AEDEDCD7}"/>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133298E1-F3E8-AE95-12B0-DAF0DE81DB7C}"/>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F65226D-7A49-ECF8-6985-4E7EBCFEC8BA}"/>
                </a:ext>
              </a:extLst>
            </p:cNvPr>
            <p:cNvGrpSpPr/>
            <p:nvPr/>
          </p:nvGrpSpPr>
          <p:grpSpPr>
            <a:xfrm>
              <a:off x="2241754" y="4857135"/>
              <a:ext cx="2674374" cy="88491"/>
              <a:chOff x="2241754" y="2610464"/>
              <a:chExt cx="2674374" cy="88491"/>
            </a:xfrm>
          </p:grpSpPr>
          <p:cxnSp>
            <p:nvCxnSpPr>
              <p:cNvPr id="16" name="Straight Connector 15">
                <a:extLst>
                  <a:ext uri="{FF2B5EF4-FFF2-40B4-BE49-F238E27FC236}">
                    <a16:creationId xmlns:a16="http://schemas.microsoft.com/office/drawing/2014/main" id="{F56F095F-6FC4-BF60-AD4B-A41F4BE8CF8E}"/>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FD12EA3-9B5E-25E2-8B01-F53D4E9B64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3E8733-67A5-1D9D-79DC-463384271800}"/>
                </a:ext>
              </a:extLst>
            </p:cNvPr>
            <p:cNvGrpSpPr/>
            <p:nvPr/>
          </p:nvGrpSpPr>
          <p:grpSpPr>
            <a:xfrm rot="10800000">
              <a:off x="6907152" y="2605548"/>
              <a:ext cx="2674374" cy="88491"/>
              <a:chOff x="2241754" y="2610464"/>
              <a:chExt cx="2674374" cy="88491"/>
            </a:xfrm>
          </p:grpSpPr>
          <p:cxnSp>
            <p:nvCxnSpPr>
              <p:cNvPr id="19" name="Straight Connector 18">
                <a:extLst>
                  <a:ext uri="{FF2B5EF4-FFF2-40B4-BE49-F238E27FC236}">
                    <a16:creationId xmlns:a16="http://schemas.microsoft.com/office/drawing/2014/main" id="{B6ACDEF2-2D60-1843-50F0-63285A5D8845}"/>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066BBDF-F716-BCD4-7430-7286EB50C06F}"/>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0D5DBC4-48A2-89BC-AD43-8A1C6D15E857}"/>
                </a:ext>
              </a:extLst>
            </p:cNvPr>
            <p:cNvGrpSpPr/>
            <p:nvPr/>
          </p:nvGrpSpPr>
          <p:grpSpPr>
            <a:xfrm rot="10800000">
              <a:off x="6902236" y="4857134"/>
              <a:ext cx="2674374" cy="88491"/>
              <a:chOff x="2241754" y="2610464"/>
              <a:chExt cx="2674374" cy="88491"/>
            </a:xfrm>
          </p:grpSpPr>
          <p:cxnSp>
            <p:nvCxnSpPr>
              <p:cNvPr id="22" name="Straight Connector 21">
                <a:extLst>
                  <a:ext uri="{FF2B5EF4-FFF2-40B4-BE49-F238E27FC236}">
                    <a16:creationId xmlns:a16="http://schemas.microsoft.com/office/drawing/2014/main" id="{230F0529-4FFF-EC30-09EA-442F188C707D}"/>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A956090-29A2-F59B-D636-E6149BDB7F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a:extLst>
                <a:ext uri="{FF2B5EF4-FFF2-40B4-BE49-F238E27FC236}">
                  <a16:creationId xmlns:a16="http://schemas.microsoft.com/office/drawing/2014/main" id="{F527AF27-2F74-850D-EC30-2655929F68E8}"/>
                </a:ext>
              </a:extLst>
            </p:cNvPr>
            <p:cNvCxnSpPr/>
            <p:nvPr/>
          </p:nvCxnSpPr>
          <p:spPr>
            <a:xfrm>
              <a:off x="3119284" y="2374491"/>
              <a:ext cx="96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4FF076-97F3-D4C3-F78D-8921589AB951}"/>
                </a:ext>
              </a:extLst>
            </p:cNvPr>
            <p:cNvCxnSpPr>
              <a:cxnSpLocks/>
            </p:cNvCxnSpPr>
            <p:nvPr/>
          </p:nvCxnSpPr>
          <p:spPr>
            <a:xfrm flipH="1">
              <a:off x="7492181" y="2374491"/>
              <a:ext cx="995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6CEE7F-1CF4-8EDB-52D6-C819A5CE4391}"/>
                </a:ext>
              </a:extLst>
            </p:cNvPr>
            <p:cNvCxnSpPr>
              <a:cxnSpLocks/>
            </p:cNvCxnSpPr>
            <p:nvPr/>
          </p:nvCxnSpPr>
          <p:spPr>
            <a:xfrm flipV="1">
              <a:off x="2241754" y="2649793"/>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85D8C-7AC3-B2EC-E75D-6BA1FE0F8554}"/>
                </a:ext>
              </a:extLst>
            </p:cNvPr>
            <p:cNvCxnSpPr>
              <a:cxnSpLocks/>
            </p:cNvCxnSpPr>
            <p:nvPr/>
          </p:nvCxnSpPr>
          <p:spPr>
            <a:xfrm flipV="1">
              <a:off x="9576610" y="267191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19D8E2-399F-69C7-8242-CA5AE2843640}"/>
                </a:ext>
              </a:extLst>
            </p:cNvPr>
            <p:cNvCxnSpPr>
              <a:cxnSpLocks/>
            </p:cNvCxnSpPr>
            <p:nvPr/>
          </p:nvCxnSpPr>
          <p:spPr>
            <a:xfrm>
              <a:off x="2274377" y="4163958"/>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ECECC1-2949-BBCD-731D-2BECC8407FE3}"/>
                </a:ext>
              </a:extLst>
            </p:cNvPr>
            <p:cNvCxnSpPr>
              <a:cxnSpLocks/>
            </p:cNvCxnSpPr>
            <p:nvPr/>
          </p:nvCxnSpPr>
          <p:spPr>
            <a:xfrm>
              <a:off x="9576610" y="417870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3A95DE-F959-6F3C-D0D3-1FB9EE0D57DB}"/>
                </a:ext>
              </a:extLst>
            </p:cNvPr>
            <p:cNvSpPr txBox="1"/>
            <p:nvPr/>
          </p:nvSpPr>
          <p:spPr>
            <a:xfrm>
              <a:off x="1961535" y="3569110"/>
              <a:ext cx="699313"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BE</a:t>
              </a:r>
            </a:p>
          </p:txBody>
        </p:sp>
        <p:sp>
          <p:nvSpPr>
            <p:cNvPr id="28" name="TextBox 27">
              <a:extLst>
                <a:ext uri="{FF2B5EF4-FFF2-40B4-BE49-F238E27FC236}">
                  <a16:creationId xmlns:a16="http://schemas.microsoft.com/office/drawing/2014/main" id="{038F942C-9208-B831-3DBD-C47EBD7575C0}"/>
                </a:ext>
              </a:extLst>
            </p:cNvPr>
            <p:cNvSpPr txBox="1"/>
            <p:nvPr/>
          </p:nvSpPr>
          <p:spPr>
            <a:xfrm>
              <a:off x="9289017" y="3544754"/>
              <a:ext cx="730801"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CE</a:t>
              </a:r>
            </a:p>
          </p:txBody>
        </p:sp>
        <p:sp>
          <p:nvSpPr>
            <p:cNvPr id="30" name="TextBox 29">
              <a:extLst>
                <a:ext uri="{FF2B5EF4-FFF2-40B4-BE49-F238E27FC236}">
                  <a16:creationId xmlns:a16="http://schemas.microsoft.com/office/drawing/2014/main" id="{1CBC1902-D5E0-4709-1F70-5CF2EF698CA6}"/>
                </a:ext>
              </a:extLst>
            </p:cNvPr>
            <p:cNvSpPr txBox="1"/>
            <p:nvPr/>
          </p:nvSpPr>
          <p:spPr>
            <a:xfrm>
              <a:off x="2660855" y="2170922"/>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B</a:t>
              </a:r>
            </a:p>
          </p:txBody>
        </p:sp>
        <p:sp>
          <p:nvSpPr>
            <p:cNvPr id="31" name="TextBox 30">
              <a:extLst>
                <a:ext uri="{FF2B5EF4-FFF2-40B4-BE49-F238E27FC236}">
                  <a16:creationId xmlns:a16="http://schemas.microsoft.com/office/drawing/2014/main" id="{54A1494D-471D-DD04-8813-0F5E40F505FA}"/>
                </a:ext>
              </a:extLst>
            </p:cNvPr>
            <p:cNvSpPr txBox="1"/>
            <p:nvPr/>
          </p:nvSpPr>
          <p:spPr>
            <a:xfrm>
              <a:off x="8380779" y="2092037"/>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C</a:t>
              </a:r>
            </a:p>
          </p:txBody>
        </p:sp>
        <p:sp>
          <p:nvSpPr>
            <p:cNvPr id="5" name="TextBox 4">
              <a:extLst>
                <a:ext uri="{FF2B5EF4-FFF2-40B4-BE49-F238E27FC236}">
                  <a16:creationId xmlns:a16="http://schemas.microsoft.com/office/drawing/2014/main" id="{54990BAC-0AB8-4654-A3DE-3187766E8039}"/>
                </a:ext>
              </a:extLst>
            </p:cNvPr>
            <p:cNvSpPr txBox="1"/>
            <p:nvPr/>
          </p:nvSpPr>
          <p:spPr>
            <a:xfrm>
              <a:off x="1934487" y="2420519"/>
              <a:ext cx="309714" cy="461665"/>
            </a:xfrm>
            <a:prstGeom prst="rect">
              <a:avLst/>
            </a:prstGeom>
            <a:noFill/>
          </p:spPr>
          <p:txBody>
            <a:bodyPr wrap="square" rtlCol="0">
              <a:spAutoFit/>
            </a:bodyPr>
            <a:lstStyle/>
            <a:p>
              <a:r>
                <a:rPr lang="en-US" sz="2400" b="1" dirty="0">
                  <a:latin typeface="Baskerville Old Face" panose="02020602080505020303" pitchFamily="18" charset="0"/>
                </a:rPr>
                <a:t>B</a:t>
              </a:r>
            </a:p>
          </p:txBody>
        </p:sp>
        <p:sp>
          <p:nvSpPr>
            <p:cNvPr id="34" name="TextBox 33">
              <a:extLst>
                <a:ext uri="{FF2B5EF4-FFF2-40B4-BE49-F238E27FC236}">
                  <a16:creationId xmlns:a16="http://schemas.microsoft.com/office/drawing/2014/main" id="{BB2A0573-5FFD-E6F5-E7DD-BF84DFCED6B5}"/>
                </a:ext>
              </a:extLst>
            </p:cNvPr>
            <p:cNvSpPr txBox="1"/>
            <p:nvPr/>
          </p:nvSpPr>
          <p:spPr>
            <a:xfrm>
              <a:off x="1864999" y="4653125"/>
              <a:ext cx="566689" cy="461665"/>
            </a:xfrm>
            <a:prstGeom prst="rect">
              <a:avLst/>
            </a:prstGeom>
            <a:noFill/>
          </p:spPr>
          <p:txBody>
            <a:bodyPr wrap="square" rtlCol="0">
              <a:spAutoFit/>
            </a:bodyPr>
            <a:lstStyle/>
            <a:p>
              <a:r>
                <a:rPr lang="en-US" sz="2400" b="1" dirty="0">
                  <a:latin typeface="Baskerville Old Face" panose="02020602080505020303" pitchFamily="18" charset="0"/>
                </a:rPr>
                <a:t>E</a:t>
              </a:r>
            </a:p>
          </p:txBody>
        </p:sp>
        <p:sp>
          <p:nvSpPr>
            <p:cNvPr id="35" name="TextBox 34">
              <a:extLst>
                <a:ext uri="{FF2B5EF4-FFF2-40B4-BE49-F238E27FC236}">
                  <a16:creationId xmlns:a16="http://schemas.microsoft.com/office/drawing/2014/main" id="{54EF2590-DE87-BD23-BB98-3E7238D778EC}"/>
                </a:ext>
              </a:extLst>
            </p:cNvPr>
            <p:cNvSpPr txBox="1"/>
            <p:nvPr/>
          </p:nvSpPr>
          <p:spPr>
            <a:xfrm>
              <a:off x="9581526" y="4714793"/>
              <a:ext cx="566689" cy="461665"/>
            </a:xfrm>
            <a:prstGeom prst="rect">
              <a:avLst/>
            </a:prstGeom>
            <a:noFill/>
          </p:spPr>
          <p:txBody>
            <a:bodyPr wrap="square" rtlCol="0">
              <a:spAutoFit/>
            </a:bodyPr>
            <a:lstStyle/>
            <a:p>
              <a:r>
                <a:rPr lang="en-US" sz="2400" b="1" dirty="0">
                  <a:latin typeface="Baskerville Old Face" panose="02020602080505020303" pitchFamily="18" charset="0"/>
                </a:rPr>
                <a:t>E</a:t>
              </a:r>
            </a:p>
          </p:txBody>
        </p:sp>
        <p:sp>
          <p:nvSpPr>
            <p:cNvPr id="36" name="TextBox 35">
              <a:extLst>
                <a:ext uri="{FF2B5EF4-FFF2-40B4-BE49-F238E27FC236}">
                  <a16:creationId xmlns:a16="http://schemas.microsoft.com/office/drawing/2014/main" id="{87880A26-4DAC-8CAA-0F32-53E017240158}"/>
                </a:ext>
              </a:extLst>
            </p:cNvPr>
            <p:cNvSpPr txBox="1"/>
            <p:nvPr/>
          </p:nvSpPr>
          <p:spPr>
            <a:xfrm>
              <a:off x="9552041" y="2353811"/>
              <a:ext cx="309714" cy="461665"/>
            </a:xfrm>
            <a:prstGeom prst="rect">
              <a:avLst/>
            </a:prstGeom>
            <a:noFill/>
          </p:spPr>
          <p:txBody>
            <a:bodyPr wrap="square" rtlCol="0">
              <a:spAutoFit/>
            </a:bodyPr>
            <a:lstStyle/>
            <a:p>
              <a:r>
                <a:rPr lang="en-US" sz="2400" b="1" dirty="0">
                  <a:latin typeface="Baskerville Old Face" panose="02020602080505020303" pitchFamily="18" charset="0"/>
                </a:rPr>
                <a:t>C</a:t>
              </a:r>
            </a:p>
          </p:txBody>
        </p:sp>
        <p:sp>
          <p:nvSpPr>
            <p:cNvPr id="9" name="TextBox 8">
              <a:extLst>
                <a:ext uri="{FF2B5EF4-FFF2-40B4-BE49-F238E27FC236}">
                  <a16:creationId xmlns:a16="http://schemas.microsoft.com/office/drawing/2014/main" id="{608A69E8-BDE8-BB38-8EE9-0F4DBAF2C253}"/>
                </a:ext>
              </a:extLst>
            </p:cNvPr>
            <p:cNvSpPr txBox="1"/>
            <p:nvPr/>
          </p:nvSpPr>
          <p:spPr>
            <a:xfrm>
              <a:off x="2271239" y="2584643"/>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7" name="TextBox 36">
              <a:extLst>
                <a:ext uri="{FF2B5EF4-FFF2-40B4-BE49-F238E27FC236}">
                  <a16:creationId xmlns:a16="http://schemas.microsoft.com/office/drawing/2014/main" id="{5A181159-6A9D-4DCC-7975-2B4D62F375F4}"/>
                </a:ext>
              </a:extLst>
            </p:cNvPr>
            <p:cNvSpPr txBox="1"/>
            <p:nvPr/>
          </p:nvSpPr>
          <p:spPr>
            <a:xfrm>
              <a:off x="9254613" y="2565109"/>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8" name="TextBox 37">
              <a:extLst>
                <a:ext uri="{FF2B5EF4-FFF2-40B4-BE49-F238E27FC236}">
                  <a16:creationId xmlns:a16="http://schemas.microsoft.com/office/drawing/2014/main" id="{8856CD00-BD01-0D11-225C-966323751AF3}"/>
                </a:ext>
              </a:extLst>
            </p:cNvPr>
            <p:cNvSpPr txBox="1"/>
            <p:nvPr/>
          </p:nvSpPr>
          <p:spPr>
            <a:xfrm>
              <a:off x="2251577" y="4524030"/>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9" name="TextBox 38">
              <a:extLst>
                <a:ext uri="{FF2B5EF4-FFF2-40B4-BE49-F238E27FC236}">
                  <a16:creationId xmlns:a16="http://schemas.microsoft.com/office/drawing/2014/main" id="{4B3EE865-15D9-5865-0673-6F1B16B4FE7D}"/>
                </a:ext>
              </a:extLst>
            </p:cNvPr>
            <p:cNvSpPr txBox="1"/>
            <p:nvPr/>
          </p:nvSpPr>
          <p:spPr>
            <a:xfrm>
              <a:off x="9281653" y="4538706"/>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grpSp>
      <p:sp>
        <p:nvSpPr>
          <p:cNvPr id="40" name="TextBox 39">
            <a:extLst>
              <a:ext uri="{FF2B5EF4-FFF2-40B4-BE49-F238E27FC236}">
                <a16:creationId xmlns:a16="http://schemas.microsoft.com/office/drawing/2014/main" id="{B81DE56E-BC51-D543-83EB-7E54D385CF62}"/>
              </a:ext>
            </a:extLst>
          </p:cNvPr>
          <p:cNvSpPr txBox="1"/>
          <p:nvPr/>
        </p:nvSpPr>
        <p:spPr>
          <a:xfrm>
            <a:off x="924244" y="4646161"/>
            <a:ext cx="289818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V</a:t>
            </a:r>
            <a:r>
              <a:rPr lang="en-US" sz="2400" b="1" baseline="-25000" dirty="0">
                <a:solidFill>
                  <a:schemeClr val="accent6">
                    <a:lumMod val="50000"/>
                  </a:schemeClr>
                </a:solidFill>
                <a:latin typeface="Baskerville Old Face" panose="02020602080505020303" pitchFamily="18" charset="0"/>
              </a:rPr>
              <a:t>BE </a:t>
            </a:r>
            <a:r>
              <a:rPr lang="en-US" sz="2400" b="1" dirty="0">
                <a:solidFill>
                  <a:schemeClr val="accent6">
                    <a:lumMod val="50000"/>
                  </a:schemeClr>
                </a:solidFill>
                <a:latin typeface="Baskerville Old Face" panose="02020602080505020303" pitchFamily="18" charset="0"/>
              </a:rPr>
              <a:t>, I</a:t>
            </a:r>
            <a:r>
              <a:rPr lang="en-US" sz="2400" b="1" baseline="-25000" dirty="0">
                <a:solidFill>
                  <a:schemeClr val="accent6">
                    <a:lumMod val="50000"/>
                  </a:schemeClr>
                </a:solidFill>
                <a:latin typeface="Baskerville Old Face" panose="02020602080505020303" pitchFamily="18" charset="0"/>
              </a:rPr>
              <a:t>C</a:t>
            </a:r>
          </a:p>
        </p:txBody>
      </p:sp>
      <p:sp>
        <p:nvSpPr>
          <p:cNvPr id="42" name="TextBox 41">
            <a:extLst>
              <a:ext uri="{FF2B5EF4-FFF2-40B4-BE49-F238E27FC236}">
                <a16:creationId xmlns:a16="http://schemas.microsoft.com/office/drawing/2014/main" id="{C083E1A5-EBCF-C638-C647-DDD0F3B57EF7}"/>
              </a:ext>
            </a:extLst>
          </p:cNvPr>
          <p:cNvSpPr txBox="1"/>
          <p:nvPr/>
        </p:nvSpPr>
        <p:spPr>
          <a:xfrm>
            <a:off x="873948" y="5646982"/>
            <a:ext cx="308049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Independent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I</a:t>
            </a:r>
            <a:r>
              <a:rPr lang="en-US" sz="2400" b="1" baseline="-25000" dirty="0">
                <a:solidFill>
                  <a:schemeClr val="accent6">
                    <a:lumMod val="50000"/>
                  </a:schemeClr>
                </a:solidFill>
                <a:latin typeface="Baskerville Old Face" panose="02020602080505020303" pitchFamily="18" charset="0"/>
              </a:rPr>
              <a:t>B </a:t>
            </a:r>
            <a:r>
              <a:rPr lang="en-US" sz="2400" b="1" dirty="0">
                <a:solidFill>
                  <a:schemeClr val="accent6">
                    <a:lumMod val="50000"/>
                  </a:schemeClr>
                </a:solidFill>
                <a:latin typeface="Baskerville Old Face" panose="02020602080505020303" pitchFamily="18" charset="0"/>
              </a:rPr>
              <a:t>, V</a:t>
            </a:r>
            <a:r>
              <a:rPr lang="en-US" sz="2400" b="1" baseline="-25000" dirty="0">
                <a:solidFill>
                  <a:schemeClr val="accent6">
                    <a:lumMod val="50000"/>
                  </a:schemeClr>
                </a:solidFill>
                <a:latin typeface="Baskerville Old Face" panose="02020602080505020303" pitchFamily="18" charset="0"/>
              </a:rPr>
              <a:t>CE</a:t>
            </a:r>
          </a:p>
        </p:txBody>
      </p:sp>
      <p:sp>
        <p:nvSpPr>
          <p:cNvPr id="43" name="TextBox 42">
            <a:extLst>
              <a:ext uri="{FF2B5EF4-FFF2-40B4-BE49-F238E27FC236}">
                <a16:creationId xmlns:a16="http://schemas.microsoft.com/office/drawing/2014/main" id="{5FC1512E-A7A7-C8CD-0F15-31D2713C97A1}"/>
              </a:ext>
            </a:extLst>
          </p:cNvPr>
          <p:cNvSpPr txBox="1"/>
          <p:nvPr/>
        </p:nvSpPr>
        <p:spPr>
          <a:xfrm>
            <a:off x="4621142" y="5156104"/>
            <a:ext cx="3291560" cy="954107"/>
          </a:xfrm>
          <a:prstGeom prst="rect">
            <a:avLst/>
          </a:prstGeom>
          <a:noFill/>
        </p:spPr>
        <p:txBody>
          <a:bodyPr wrap="square" rtlCol="0">
            <a:spAutoFit/>
          </a:bodyPr>
          <a:lstStyle/>
          <a:p>
            <a:r>
              <a:rPr lang="en-US" sz="2800" b="1" dirty="0">
                <a:solidFill>
                  <a:srgbClr val="FF0000"/>
                </a:solidFill>
                <a:latin typeface="Baskerville Old Face" panose="02020602080505020303" pitchFamily="18" charset="0"/>
              </a:rPr>
              <a:t>V</a:t>
            </a:r>
            <a:r>
              <a:rPr lang="en-US" sz="2800" b="1" baseline="-25000" dirty="0">
                <a:solidFill>
                  <a:srgbClr val="FF0000"/>
                </a:solidFill>
                <a:latin typeface="Baskerville Old Face" panose="02020602080505020303" pitchFamily="18" charset="0"/>
              </a:rPr>
              <a:t>BE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ie</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B</a:t>
            </a:r>
            <a:r>
              <a:rPr lang="en-US" sz="2800" b="1" dirty="0">
                <a:solidFill>
                  <a:srgbClr val="FF0000"/>
                </a:solidFill>
                <a:latin typeface="Baskerville Old Face" panose="02020602080505020303" pitchFamily="18" charset="0"/>
              </a:rPr>
              <a:t> +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re</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CE</a:t>
            </a:r>
          </a:p>
          <a:p>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C </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fe</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B</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oe</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CE</a:t>
            </a:r>
          </a:p>
        </p:txBody>
      </p:sp>
      <p:grpSp>
        <p:nvGrpSpPr>
          <p:cNvPr id="49" name="Group 48">
            <a:extLst>
              <a:ext uri="{FF2B5EF4-FFF2-40B4-BE49-F238E27FC236}">
                <a16:creationId xmlns:a16="http://schemas.microsoft.com/office/drawing/2014/main" id="{F0F7A42E-944C-7E99-E80D-35C76D9306FF}"/>
              </a:ext>
            </a:extLst>
          </p:cNvPr>
          <p:cNvGrpSpPr/>
          <p:nvPr/>
        </p:nvGrpSpPr>
        <p:grpSpPr>
          <a:xfrm>
            <a:off x="8755517" y="1151957"/>
            <a:ext cx="3197552" cy="1181438"/>
            <a:chOff x="5122944" y="5384394"/>
            <a:chExt cx="3200952" cy="1181438"/>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6226B-97E7-22F0-E3EB-504A7E442AAB}"/>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𝒊𝒆</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𝑩𝑬</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45" name="TextBox 44">
                  <a:extLst>
                    <a:ext uri="{FF2B5EF4-FFF2-40B4-BE49-F238E27FC236}">
                      <a16:creationId xmlns:a16="http://schemas.microsoft.com/office/drawing/2014/main" id="{22D6226B-97E7-22F0-E3EB-504A7E442AAB}"/>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2"/>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997DB41-5FDF-4AB3-8629-57C19C377449}"/>
                </a:ext>
              </a:extLst>
            </p:cNvPr>
            <p:cNvCxnSpPr/>
            <p:nvPr/>
          </p:nvCxnSpPr>
          <p:spPr>
            <a:xfrm>
              <a:off x="6805116"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5F43E01-5232-D3D2-5DAC-F7C9E4848612}"/>
                </a:ext>
              </a:extLst>
            </p:cNvPr>
            <p:cNvSpPr txBox="1"/>
            <p:nvPr/>
          </p:nvSpPr>
          <p:spPr>
            <a:xfrm>
              <a:off x="6774727" y="5550169"/>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CE</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0" name="Group 49">
            <a:extLst>
              <a:ext uri="{FF2B5EF4-FFF2-40B4-BE49-F238E27FC236}">
                <a16:creationId xmlns:a16="http://schemas.microsoft.com/office/drawing/2014/main" id="{8675C07D-4153-9102-FCD0-784300D6EED8}"/>
              </a:ext>
            </a:extLst>
          </p:cNvPr>
          <p:cNvGrpSpPr/>
          <p:nvPr/>
        </p:nvGrpSpPr>
        <p:grpSpPr>
          <a:xfrm>
            <a:off x="9008473" y="3977735"/>
            <a:ext cx="3107550" cy="1165400"/>
            <a:chOff x="5122944" y="5384394"/>
            <a:chExt cx="3110852" cy="116540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B3E2AE-3114-786E-BF0A-2CF9DB9AE1F8}"/>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𝒇𝒆</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1" name="TextBox 50">
                  <a:extLst>
                    <a:ext uri="{FF2B5EF4-FFF2-40B4-BE49-F238E27FC236}">
                      <a16:creationId xmlns:a16="http://schemas.microsoft.com/office/drawing/2014/main" id="{2CB3E2AE-3114-786E-BF0A-2CF9DB9AE1F8}"/>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3"/>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F8A41465-40B0-DEF8-C0B4-BF48E996BDBC}"/>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7F8EE5-5F1C-5C24-0DFB-39104D464AC7}"/>
                </a:ext>
              </a:extLst>
            </p:cNvPr>
            <p:cNvSpPr txBox="1"/>
            <p:nvPr/>
          </p:nvSpPr>
          <p:spPr>
            <a:xfrm>
              <a:off x="6684627" y="5534131"/>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CE</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4" name="Group 53">
            <a:extLst>
              <a:ext uri="{FF2B5EF4-FFF2-40B4-BE49-F238E27FC236}">
                <a16:creationId xmlns:a16="http://schemas.microsoft.com/office/drawing/2014/main" id="{B5E59A50-F67D-DB77-D9CE-E81D33B0C651}"/>
              </a:ext>
            </a:extLst>
          </p:cNvPr>
          <p:cNvGrpSpPr/>
          <p:nvPr/>
        </p:nvGrpSpPr>
        <p:grpSpPr>
          <a:xfrm>
            <a:off x="8827184" y="2499170"/>
            <a:ext cx="3288839" cy="1161713"/>
            <a:chOff x="5122944" y="5384394"/>
            <a:chExt cx="3292337" cy="1161713"/>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A00705-0AD8-49C8-A9E3-1341667B3FFD}"/>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𝒓𝒆</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𝑩𝑬</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𝑪𝑬</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5" name="TextBox 54">
                  <a:extLst>
                    <a:ext uri="{FF2B5EF4-FFF2-40B4-BE49-F238E27FC236}">
                      <a16:creationId xmlns:a16="http://schemas.microsoft.com/office/drawing/2014/main" id="{DEA00705-0AD8-49C8-A9E3-1341667B3FFD}"/>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8D61C48F-8523-F1F7-4C59-85C56F205B59}"/>
                </a:ext>
              </a:extLst>
            </p:cNvPr>
            <p:cNvCxnSpPr/>
            <p:nvPr/>
          </p:nvCxnSpPr>
          <p:spPr>
            <a:xfrm>
              <a:off x="68641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0883B4-14E2-AA70-C5CD-34F30B8FA2F9}"/>
                </a:ext>
              </a:extLst>
            </p:cNvPr>
            <p:cNvSpPr txBox="1"/>
            <p:nvPr/>
          </p:nvSpPr>
          <p:spPr>
            <a:xfrm>
              <a:off x="6866112"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grpSp>
        <p:nvGrpSpPr>
          <p:cNvPr id="58" name="Group 57">
            <a:extLst>
              <a:ext uri="{FF2B5EF4-FFF2-40B4-BE49-F238E27FC236}">
                <a16:creationId xmlns:a16="http://schemas.microsoft.com/office/drawing/2014/main" id="{7553B7C2-8ECC-CE59-3959-857F24AB51A2}"/>
              </a:ext>
            </a:extLst>
          </p:cNvPr>
          <p:cNvGrpSpPr/>
          <p:nvPr/>
        </p:nvGrpSpPr>
        <p:grpSpPr>
          <a:xfrm>
            <a:off x="8989398" y="5299695"/>
            <a:ext cx="3259343" cy="1161713"/>
            <a:chOff x="5122944" y="5384394"/>
            <a:chExt cx="3262809" cy="1161713"/>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7FE193-3BE4-568B-520F-985719ECD559}"/>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𝒐𝒆</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𝑪𝑬</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9" name="TextBox 58">
                  <a:extLst>
                    <a:ext uri="{FF2B5EF4-FFF2-40B4-BE49-F238E27FC236}">
                      <a16:creationId xmlns:a16="http://schemas.microsoft.com/office/drawing/2014/main" id="{967FE193-3BE4-568B-520F-985719ECD559}"/>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5"/>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31A28F4B-70A1-4C73-BFD6-E690A3B56F7B}"/>
                </a:ext>
              </a:extLst>
            </p:cNvPr>
            <p:cNvCxnSpPr/>
            <p:nvPr/>
          </p:nvCxnSpPr>
          <p:spPr>
            <a:xfrm>
              <a:off x="6849407"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A7A9C2-F388-F68B-CA2E-80ACFD959330}"/>
                </a:ext>
              </a:extLst>
            </p:cNvPr>
            <p:cNvSpPr txBox="1"/>
            <p:nvPr/>
          </p:nvSpPr>
          <p:spPr>
            <a:xfrm>
              <a:off x="6836584"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spTree>
    <p:extLst>
      <p:ext uri="{BB962C8B-B14F-4D97-AF65-F5344CB8AC3E}">
        <p14:creationId xmlns:p14="http://schemas.microsoft.com/office/powerpoint/2010/main" val="338225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188CECC-1AA4-7281-C414-2D1A734A1252}"/>
              </a:ext>
            </a:extLst>
          </p:cNvPr>
          <p:cNvSpPr txBox="1"/>
          <p:nvPr/>
        </p:nvSpPr>
        <p:spPr>
          <a:xfrm>
            <a:off x="943896" y="1123476"/>
            <a:ext cx="7446221"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h – Parameter Model for Common Collector:</a:t>
            </a:r>
          </a:p>
        </p:txBody>
      </p:sp>
      <p:grpSp>
        <p:nvGrpSpPr>
          <p:cNvPr id="24" name="Group 23">
            <a:extLst>
              <a:ext uri="{FF2B5EF4-FFF2-40B4-BE49-F238E27FC236}">
                <a16:creationId xmlns:a16="http://schemas.microsoft.com/office/drawing/2014/main" id="{DBEF1292-378F-8005-46D0-186A847C0468}"/>
              </a:ext>
            </a:extLst>
          </p:cNvPr>
          <p:cNvGrpSpPr/>
          <p:nvPr/>
        </p:nvGrpSpPr>
        <p:grpSpPr>
          <a:xfrm>
            <a:off x="966099" y="1657165"/>
            <a:ext cx="8283216" cy="3136266"/>
            <a:chOff x="1864999" y="2092037"/>
            <a:chExt cx="8283216" cy="3136266"/>
          </a:xfrm>
        </p:grpSpPr>
        <p:sp>
          <p:nvSpPr>
            <p:cNvPr id="7" name="Rectangle 6">
              <a:extLst>
                <a:ext uri="{FF2B5EF4-FFF2-40B4-BE49-F238E27FC236}">
                  <a16:creationId xmlns:a16="http://schemas.microsoft.com/office/drawing/2014/main" id="{8E67BDAE-2B4C-2A94-2183-086E7160D9C3}"/>
                </a:ext>
              </a:extLst>
            </p:cNvPr>
            <p:cNvSpPr/>
            <p:nvPr/>
          </p:nvSpPr>
          <p:spPr>
            <a:xfrm>
              <a:off x="4916128" y="2374491"/>
              <a:ext cx="1986117" cy="285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Baskerville Old Face" panose="02020602080505020303" pitchFamily="18" charset="0"/>
                </a:rPr>
                <a:t>Transistor</a:t>
              </a:r>
            </a:p>
          </p:txBody>
        </p:sp>
        <p:grpSp>
          <p:nvGrpSpPr>
            <p:cNvPr id="14" name="Group 13">
              <a:extLst>
                <a:ext uri="{FF2B5EF4-FFF2-40B4-BE49-F238E27FC236}">
                  <a16:creationId xmlns:a16="http://schemas.microsoft.com/office/drawing/2014/main" id="{B3630EFF-9301-DED8-05F3-3F755D3533E2}"/>
                </a:ext>
              </a:extLst>
            </p:cNvPr>
            <p:cNvGrpSpPr/>
            <p:nvPr/>
          </p:nvGrpSpPr>
          <p:grpSpPr>
            <a:xfrm>
              <a:off x="2241754" y="2610464"/>
              <a:ext cx="2674374" cy="88491"/>
              <a:chOff x="2241754" y="2610464"/>
              <a:chExt cx="2674374" cy="88491"/>
            </a:xfrm>
          </p:grpSpPr>
          <p:cxnSp>
            <p:nvCxnSpPr>
              <p:cNvPr id="12" name="Straight Connector 11">
                <a:extLst>
                  <a:ext uri="{FF2B5EF4-FFF2-40B4-BE49-F238E27FC236}">
                    <a16:creationId xmlns:a16="http://schemas.microsoft.com/office/drawing/2014/main" id="{E1B2C221-54F9-4646-21F8-23E9AEDEDCD7}"/>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133298E1-F3E8-AE95-12B0-DAF0DE81DB7C}"/>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F65226D-7A49-ECF8-6985-4E7EBCFEC8BA}"/>
                </a:ext>
              </a:extLst>
            </p:cNvPr>
            <p:cNvGrpSpPr/>
            <p:nvPr/>
          </p:nvGrpSpPr>
          <p:grpSpPr>
            <a:xfrm>
              <a:off x="2241754" y="4857135"/>
              <a:ext cx="2674374" cy="88491"/>
              <a:chOff x="2241754" y="2610464"/>
              <a:chExt cx="2674374" cy="88491"/>
            </a:xfrm>
          </p:grpSpPr>
          <p:cxnSp>
            <p:nvCxnSpPr>
              <p:cNvPr id="16" name="Straight Connector 15">
                <a:extLst>
                  <a:ext uri="{FF2B5EF4-FFF2-40B4-BE49-F238E27FC236}">
                    <a16:creationId xmlns:a16="http://schemas.microsoft.com/office/drawing/2014/main" id="{F56F095F-6FC4-BF60-AD4B-A41F4BE8CF8E}"/>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FD12EA3-9B5E-25E2-8B01-F53D4E9B64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3E8733-67A5-1D9D-79DC-463384271800}"/>
                </a:ext>
              </a:extLst>
            </p:cNvPr>
            <p:cNvGrpSpPr/>
            <p:nvPr/>
          </p:nvGrpSpPr>
          <p:grpSpPr>
            <a:xfrm rot="10800000">
              <a:off x="6907152" y="2605548"/>
              <a:ext cx="2674374" cy="88491"/>
              <a:chOff x="2241754" y="2610464"/>
              <a:chExt cx="2674374" cy="88491"/>
            </a:xfrm>
          </p:grpSpPr>
          <p:cxnSp>
            <p:nvCxnSpPr>
              <p:cNvPr id="19" name="Straight Connector 18">
                <a:extLst>
                  <a:ext uri="{FF2B5EF4-FFF2-40B4-BE49-F238E27FC236}">
                    <a16:creationId xmlns:a16="http://schemas.microsoft.com/office/drawing/2014/main" id="{B6ACDEF2-2D60-1843-50F0-63285A5D8845}"/>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066BBDF-F716-BCD4-7430-7286EB50C06F}"/>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0D5DBC4-48A2-89BC-AD43-8A1C6D15E857}"/>
                </a:ext>
              </a:extLst>
            </p:cNvPr>
            <p:cNvGrpSpPr/>
            <p:nvPr/>
          </p:nvGrpSpPr>
          <p:grpSpPr>
            <a:xfrm rot="10800000">
              <a:off x="6902236" y="4857134"/>
              <a:ext cx="2674374" cy="88491"/>
              <a:chOff x="2241754" y="2610464"/>
              <a:chExt cx="2674374" cy="88491"/>
            </a:xfrm>
          </p:grpSpPr>
          <p:cxnSp>
            <p:nvCxnSpPr>
              <p:cNvPr id="22" name="Straight Connector 21">
                <a:extLst>
                  <a:ext uri="{FF2B5EF4-FFF2-40B4-BE49-F238E27FC236}">
                    <a16:creationId xmlns:a16="http://schemas.microsoft.com/office/drawing/2014/main" id="{230F0529-4FFF-EC30-09EA-442F188C707D}"/>
                  </a:ext>
                </a:extLst>
              </p:cNvPr>
              <p:cNvCxnSpPr/>
              <p:nvPr/>
            </p:nvCxnSpPr>
            <p:spPr>
              <a:xfrm>
                <a:off x="2330245" y="2654710"/>
                <a:ext cx="2585883"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A956090-29A2-F59B-D636-E6149BDB7F2B}"/>
                  </a:ext>
                </a:extLst>
              </p:cNvPr>
              <p:cNvSpPr/>
              <p:nvPr/>
            </p:nvSpPr>
            <p:spPr>
              <a:xfrm>
                <a:off x="2241754" y="2610464"/>
                <a:ext cx="88491" cy="884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a:extLst>
                <a:ext uri="{FF2B5EF4-FFF2-40B4-BE49-F238E27FC236}">
                  <a16:creationId xmlns:a16="http://schemas.microsoft.com/office/drawing/2014/main" id="{F527AF27-2F74-850D-EC30-2655929F68E8}"/>
                </a:ext>
              </a:extLst>
            </p:cNvPr>
            <p:cNvCxnSpPr/>
            <p:nvPr/>
          </p:nvCxnSpPr>
          <p:spPr>
            <a:xfrm>
              <a:off x="3119284" y="2374491"/>
              <a:ext cx="96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4FF076-97F3-D4C3-F78D-8921589AB951}"/>
                </a:ext>
              </a:extLst>
            </p:cNvPr>
            <p:cNvCxnSpPr>
              <a:cxnSpLocks/>
            </p:cNvCxnSpPr>
            <p:nvPr/>
          </p:nvCxnSpPr>
          <p:spPr>
            <a:xfrm flipH="1">
              <a:off x="7492181" y="2374491"/>
              <a:ext cx="995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6CEE7F-1CF4-8EDB-52D6-C819A5CE4391}"/>
                </a:ext>
              </a:extLst>
            </p:cNvPr>
            <p:cNvCxnSpPr>
              <a:cxnSpLocks/>
            </p:cNvCxnSpPr>
            <p:nvPr/>
          </p:nvCxnSpPr>
          <p:spPr>
            <a:xfrm flipV="1">
              <a:off x="2241754" y="2649793"/>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85D8C-7AC3-B2EC-E75D-6BA1FE0F8554}"/>
                </a:ext>
              </a:extLst>
            </p:cNvPr>
            <p:cNvCxnSpPr>
              <a:cxnSpLocks/>
            </p:cNvCxnSpPr>
            <p:nvPr/>
          </p:nvCxnSpPr>
          <p:spPr>
            <a:xfrm flipV="1">
              <a:off x="9576610" y="267191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19D8E2-399F-69C7-8242-CA5AE2843640}"/>
                </a:ext>
              </a:extLst>
            </p:cNvPr>
            <p:cNvCxnSpPr>
              <a:cxnSpLocks/>
            </p:cNvCxnSpPr>
            <p:nvPr/>
          </p:nvCxnSpPr>
          <p:spPr>
            <a:xfrm>
              <a:off x="2274377" y="4163958"/>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ECECC1-2949-BBCD-731D-2BECC8407FE3}"/>
                </a:ext>
              </a:extLst>
            </p:cNvPr>
            <p:cNvCxnSpPr>
              <a:cxnSpLocks/>
            </p:cNvCxnSpPr>
            <p:nvPr/>
          </p:nvCxnSpPr>
          <p:spPr>
            <a:xfrm>
              <a:off x="9576610" y="4178706"/>
              <a:ext cx="0" cy="72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3A95DE-F959-6F3C-D0D3-1FB9EE0D57DB}"/>
                </a:ext>
              </a:extLst>
            </p:cNvPr>
            <p:cNvSpPr txBox="1"/>
            <p:nvPr/>
          </p:nvSpPr>
          <p:spPr>
            <a:xfrm>
              <a:off x="1961535" y="3569110"/>
              <a:ext cx="699313"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BC</a:t>
              </a:r>
            </a:p>
          </p:txBody>
        </p:sp>
        <p:sp>
          <p:nvSpPr>
            <p:cNvPr id="28" name="TextBox 27">
              <a:extLst>
                <a:ext uri="{FF2B5EF4-FFF2-40B4-BE49-F238E27FC236}">
                  <a16:creationId xmlns:a16="http://schemas.microsoft.com/office/drawing/2014/main" id="{038F942C-9208-B831-3DBD-C47EBD7575C0}"/>
                </a:ext>
              </a:extLst>
            </p:cNvPr>
            <p:cNvSpPr txBox="1"/>
            <p:nvPr/>
          </p:nvSpPr>
          <p:spPr>
            <a:xfrm>
              <a:off x="9289017" y="3544754"/>
              <a:ext cx="730801" cy="461665"/>
            </a:xfrm>
            <a:prstGeom prst="rect">
              <a:avLst/>
            </a:prstGeom>
            <a:noFill/>
          </p:spPr>
          <p:txBody>
            <a:bodyPr wrap="square" rtlCol="0">
              <a:spAutoFit/>
            </a:bodyPr>
            <a:lstStyle/>
            <a:p>
              <a:pPr algn="ctr"/>
              <a:r>
                <a:rPr lang="en-US" sz="2400" b="1" dirty="0">
                  <a:latin typeface="Baskerville Old Face" panose="02020602080505020303" pitchFamily="18" charset="0"/>
                </a:rPr>
                <a:t>V</a:t>
              </a:r>
              <a:r>
                <a:rPr lang="en-US" sz="2400" b="1" baseline="-25000" dirty="0">
                  <a:latin typeface="Baskerville Old Face" panose="02020602080505020303" pitchFamily="18" charset="0"/>
                </a:rPr>
                <a:t>EC</a:t>
              </a:r>
            </a:p>
          </p:txBody>
        </p:sp>
        <p:sp>
          <p:nvSpPr>
            <p:cNvPr id="30" name="TextBox 29">
              <a:extLst>
                <a:ext uri="{FF2B5EF4-FFF2-40B4-BE49-F238E27FC236}">
                  <a16:creationId xmlns:a16="http://schemas.microsoft.com/office/drawing/2014/main" id="{1CBC1902-D5E0-4709-1F70-5CF2EF698CA6}"/>
                </a:ext>
              </a:extLst>
            </p:cNvPr>
            <p:cNvSpPr txBox="1"/>
            <p:nvPr/>
          </p:nvSpPr>
          <p:spPr>
            <a:xfrm>
              <a:off x="2660855" y="2170922"/>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B</a:t>
              </a:r>
            </a:p>
          </p:txBody>
        </p:sp>
        <p:sp>
          <p:nvSpPr>
            <p:cNvPr id="31" name="TextBox 30">
              <a:extLst>
                <a:ext uri="{FF2B5EF4-FFF2-40B4-BE49-F238E27FC236}">
                  <a16:creationId xmlns:a16="http://schemas.microsoft.com/office/drawing/2014/main" id="{54A1494D-471D-DD04-8813-0F5E40F505FA}"/>
                </a:ext>
              </a:extLst>
            </p:cNvPr>
            <p:cNvSpPr txBox="1"/>
            <p:nvPr/>
          </p:nvSpPr>
          <p:spPr>
            <a:xfrm>
              <a:off x="8380779" y="2092037"/>
              <a:ext cx="575184" cy="461665"/>
            </a:xfrm>
            <a:prstGeom prst="rect">
              <a:avLst/>
            </a:prstGeom>
            <a:noFill/>
          </p:spPr>
          <p:txBody>
            <a:bodyPr wrap="square" rtlCol="0">
              <a:spAutoFit/>
            </a:bodyPr>
            <a:lstStyle/>
            <a:p>
              <a:pPr algn="ctr"/>
              <a:r>
                <a:rPr lang="en-US" sz="2400" b="1" dirty="0">
                  <a:latin typeface="Baskerville Old Face" panose="02020602080505020303" pitchFamily="18" charset="0"/>
                </a:rPr>
                <a:t>I</a:t>
              </a:r>
              <a:r>
                <a:rPr lang="en-US" sz="2400" b="1" baseline="-25000" dirty="0">
                  <a:latin typeface="Baskerville Old Face" panose="02020602080505020303" pitchFamily="18" charset="0"/>
                </a:rPr>
                <a:t>E</a:t>
              </a:r>
            </a:p>
          </p:txBody>
        </p:sp>
        <p:sp>
          <p:nvSpPr>
            <p:cNvPr id="5" name="TextBox 4">
              <a:extLst>
                <a:ext uri="{FF2B5EF4-FFF2-40B4-BE49-F238E27FC236}">
                  <a16:creationId xmlns:a16="http://schemas.microsoft.com/office/drawing/2014/main" id="{54990BAC-0AB8-4654-A3DE-3187766E8039}"/>
                </a:ext>
              </a:extLst>
            </p:cNvPr>
            <p:cNvSpPr txBox="1"/>
            <p:nvPr/>
          </p:nvSpPr>
          <p:spPr>
            <a:xfrm>
              <a:off x="1934487" y="2420519"/>
              <a:ext cx="309714" cy="461665"/>
            </a:xfrm>
            <a:prstGeom prst="rect">
              <a:avLst/>
            </a:prstGeom>
            <a:noFill/>
          </p:spPr>
          <p:txBody>
            <a:bodyPr wrap="square" rtlCol="0">
              <a:spAutoFit/>
            </a:bodyPr>
            <a:lstStyle/>
            <a:p>
              <a:r>
                <a:rPr lang="en-US" sz="2400" b="1" dirty="0">
                  <a:latin typeface="Baskerville Old Face" panose="02020602080505020303" pitchFamily="18" charset="0"/>
                </a:rPr>
                <a:t>B</a:t>
              </a:r>
            </a:p>
          </p:txBody>
        </p:sp>
        <p:sp>
          <p:nvSpPr>
            <p:cNvPr id="34" name="TextBox 33">
              <a:extLst>
                <a:ext uri="{FF2B5EF4-FFF2-40B4-BE49-F238E27FC236}">
                  <a16:creationId xmlns:a16="http://schemas.microsoft.com/office/drawing/2014/main" id="{BB2A0573-5FFD-E6F5-E7DD-BF84DFCED6B5}"/>
                </a:ext>
              </a:extLst>
            </p:cNvPr>
            <p:cNvSpPr txBox="1"/>
            <p:nvPr/>
          </p:nvSpPr>
          <p:spPr>
            <a:xfrm>
              <a:off x="1864999" y="4653125"/>
              <a:ext cx="566689" cy="461665"/>
            </a:xfrm>
            <a:prstGeom prst="rect">
              <a:avLst/>
            </a:prstGeom>
            <a:noFill/>
          </p:spPr>
          <p:txBody>
            <a:bodyPr wrap="square" rtlCol="0">
              <a:spAutoFit/>
            </a:bodyPr>
            <a:lstStyle/>
            <a:p>
              <a:r>
                <a:rPr lang="en-US" sz="2400" b="1" dirty="0">
                  <a:latin typeface="Baskerville Old Face" panose="02020602080505020303" pitchFamily="18" charset="0"/>
                </a:rPr>
                <a:t>C</a:t>
              </a:r>
            </a:p>
          </p:txBody>
        </p:sp>
        <p:sp>
          <p:nvSpPr>
            <p:cNvPr id="35" name="TextBox 34">
              <a:extLst>
                <a:ext uri="{FF2B5EF4-FFF2-40B4-BE49-F238E27FC236}">
                  <a16:creationId xmlns:a16="http://schemas.microsoft.com/office/drawing/2014/main" id="{54EF2590-DE87-BD23-BB98-3E7238D778EC}"/>
                </a:ext>
              </a:extLst>
            </p:cNvPr>
            <p:cNvSpPr txBox="1"/>
            <p:nvPr/>
          </p:nvSpPr>
          <p:spPr>
            <a:xfrm>
              <a:off x="9581526" y="4714793"/>
              <a:ext cx="566689" cy="461665"/>
            </a:xfrm>
            <a:prstGeom prst="rect">
              <a:avLst/>
            </a:prstGeom>
            <a:noFill/>
          </p:spPr>
          <p:txBody>
            <a:bodyPr wrap="square" rtlCol="0">
              <a:spAutoFit/>
            </a:bodyPr>
            <a:lstStyle/>
            <a:p>
              <a:r>
                <a:rPr lang="en-US" sz="2400" b="1" dirty="0">
                  <a:latin typeface="Baskerville Old Face" panose="02020602080505020303" pitchFamily="18" charset="0"/>
                </a:rPr>
                <a:t>C</a:t>
              </a:r>
            </a:p>
          </p:txBody>
        </p:sp>
        <p:sp>
          <p:nvSpPr>
            <p:cNvPr id="36" name="TextBox 35">
              <a:extLst>
                <a:ext uri="{FF2B5EF4-FFF2-40B4-BE49-F238E27FC236}">
                  <a16:creationId xmlns:a16="http://schemas.microsoft.com/office/drawing/2014/main" id="{87880A26-4DAC-8CAA-0F32-53E017240158}"/>
                </a:ext>
              </a:extLst>
            </p:cNvPr>
            <p:cNvSpPr txBox="1"/>
            <p:nvPr/>
          </p:nvSpPr>
          <p:spPr>
            <a:xfrm>
              <a:off x="9552041" y="2353811"/>
              <a:ext cx="309714" cy="461665"/>
            </a:xfrm>
            <a:prstGeom prst="rect">
              <a:avLst/>
            </a:prstGeom>
            <a:noFill/>
          </p:spPr>
          <p:txBody>
            <a:bodyPr wrap="square" rtlCol="0">
              <a:spAutoFit/>
            </a:bodyPr>
            <a:lstStyle/>
            <a:p>
              <a:r>
                <a:rPr lang="en-US" sz="2400" b="1" dirty="0">
                  <a:latin typeface="Baskerville Old Face" panose="02020602080505020303" pitchFamily="18" charset="0"/>
                </a:rPr>
                <a:t>E</a:t>
              </a:r>
            </a:p>
          </p:txBody>
        </p:sp>
        <p:sp>
          <p:nvSpPr>
            <p:cNvPr id="9" name="TextBox 8">
              <a:extLst>
                <a:ext uri="{FF2B5EF4-FFF2-40B4-BE49-F238E27FC236}">
                  <a16:creationId xmlns:a16="http://schemas.microsoft.com/office/drawing/2014/main" id="{608A69E8-BDE8-BB38-8EE9-0F4DBAF2C253}"/>
                </a:ext>
              </a:extLst>
            </p:cNvPr>
            <p:cNvSpPr txBox="1"/>
            <p:nvPr/>
          </p:nvSpPr>
          <p:spPr>
            <a:xfrm>
              <a:off x="2271239" y="2584643"/>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7" name="TextBox 36">
              <a:extLst>
                <a:ext uri="{FF2B5EF4-FFF2-40B4-BE49-F238E27FC236}">
                  <a16:creationId xmlns:a16="http://schemas.microsoft.com/office/drawing/2014/main" id="{5A181159-6A9D-4DCC-7975-2B4D62F375F4}"/>
                </a:ext>
              </a:extLst>
            </p:cNvPr>
            <p:cNvSpPr txBox="1"/>
            <p:nvPr/>
          </p:nvSpPr>
          <p:spPr>
            <a:xfrm>
              <a:off x="9254613" y="2565109"/>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8" name="TextBox 37">
              <a:extLst>
                <a:ext uri="{FF2B5EF4-FFF2-40B4-BE49-F238E27FC236}">
                  <a16:creationId xmlns:a16="http://schemas.microsoft.com/office/drawing/2014/main" id="{8856CD00-BD01-0D11-225C-966323751AF3}"/>
                </a:ext>
              </a:extLst>
            </p:cNvPr>
            <p:cNvSpPr txBox="1"/>
            <p:nvPr/>
          </p:nvSpPr>
          <p:spPr>
            <a:xfrm>
              <a:off x="2251577" y="4524030"/>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sp>
          <p:nvSpPr>
            <p:cNvPr id="39" name="TextBox 38">
              <a:extLst>
                <a:ext uri="{FF2B5EF4-FFF2-40B4-BE49-F238E27FC236}">
                  <a16:creationId xmlns:a16="http://schemas.microsoft.com/office/drawing/2014/main" id="{4B3EE865-15D9-5865-0673-6F1B16B4FE7D}"/>
                </a:ext>
              </a:extLst>
            </p:cNvPr>
            <p:cNvSpPr txBox="1"/>
            <p:nvPr/>
          </p:nvSpPr>
          <p:spPr>
            <a:xfrm>
              <a:off x="9281653" y="4538706"/>
              <a:ext cx="285143" cy="461665"/>
            </a:xfrm>
            <a:prstGeom prst="rect">
              <a:avLst/>
            </a:prstGeom>
            <a:noFill/>
          </p:spPr>
          <p:txBody>
            <a:bodyPr wrap="square" rtlCol="0">
              <a:spAutoFit/>
            </a:bodyPr>
            <a:lstStyle/>
            <a:p>
              <a:r>
                <a:rPr lang="en-US" sz="2400" b="1" dirty="0">
                  <a:latin typeface="Baskerville Old Face" panose="02020602080505020303" pitchFamily="18" charset="0"/>
                </a:rPr>
                <a:t>-</a:t>
              </a:r>
            </a:p>
          </p:txBody>
        </p:sp>
      </p:grpSp>
      <p:sp>
        <p:nvSpPr>
          <p:cNvPr id="40" name="TextBox 39">
            <a:extLst>
              <a:ext uri="{FF2B5EF4-FFF2-40B4-BE49-F238E27FC236}">
                <a16:creationId xmlns:a16="http://schemas.microsoft.com/office/drawing/2014/main" id="{B81DE56E-BC51-D543-83EB-7E54D385CF62}"/>
              </a:ext>
            </a:extLst>
          </p:cNvPr>
          <p:cNvSpPr txBox="1"/>
          <p:nvPr/>
        </p:nvSpPr>
        <p:spPr>
          <a:xfrm>
            <a:off x="924244" y="4646161"/>
            <a:ext cx="289818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V</a:t>
            </a:r>
            <a:r>
              <a:rPr lang="en-US" sz="2400" b="1" baseline="-25000" dirty="0">
                <a:solidFill>
                  <a:schemeClr val="accent6">
                    <a:lumMod val="50000"/>
                  </a:schemeClr>
                </a:solidFill>
                <a:latin typeface="Baskerville Old Face" panose="02020602080505020303" pitchFamily="18" charset="0"/>
              </a:rPr>
              <a:t>BC </a:t>
            </a:r>
            <a:r>
              <a:rPr lang="en-US" sz="2400" b="1" dirty="0">
                <a:solidFill>
                  <a:schemeClr val="accent6">
                    <a:lumMod val="50000"/>
                  </a:schemeClr>
                </a:solidFill>
                <a:latin typeface="Baskerville Old Face" panose="02020602080505020303" pitchFamily="18" charset="0"/>
              </a:rPr>
              <a:t>, I</a:t>
            </a:r>
            <a:r>
              <a:rPr lang="en-US" sz="2400" b="1" baseline="-25000" dirty="0">
                <a:solidFill>
                  <a:schemeClr val="accent6">
                    <a:lumMod val="50000"/>
                  </a:schemeClr>
                </a:solidFill>
                <a:latin typeface="Baskerville Old Face" panose="02020602080505020303" pitchFamily="18" charset="0"/>
              </a:rPr>
              <a:t>E</a:t>
            </a:r>
          </a:p>
        </p:txBody>
      </p:sp>
      <p:sp>
        <p:nvSpPr>
          <p:cNvPr id="42" name="TextBox 41">
            <a:extLst>
              <a:ext uri="{FF2B5EF4-FFF2-40B4-BE49-F238E27FC236}">
                <a16:creationId xmlns:a16="http://schemas.microsoft.com/office/drawing/2014/main" id="{C083E1A5-EBCF-C638-C647-DDD0F3B57EF7}"/>
              </a:ext>
            </a:extLst>
          </p:cNvPr>
          <p:cNvSpPr txBox="1"/>
          <p:nvPr/>
        </p:nvSpPr>
        <p:spPr>
          <a:xfrm>
            <a:off x="873948" y="5646982"/>
            <a:ext cx="3080493" cy="1145826"/>
          </a:xfrm>
          <a:prstGeom prst="rect">
            <a:avLst/>
          </a:prstGeom>
          <a:noFill/>
        </p:spPr>
        <p:txBody>
          <a:bodyPr wrap="square" rtlCol="0">
            <a:spAutoFit/>
          </a:bodyPr>
          <a:lstStyle/>
          <a:p>
            <a:pPr>
              <a:lnSpc>
                <a:spcPct val="150000"/>
              </a:lnSpc>
            </a:pPr>
            <a:r>
              <a:rPr lang="en-US" sz="2400" b="1" u="sng" dirty="0">
                <a:solidFill>
                  <a:srgbClr val="002060"/>
                </a:solidFill>
                <a:latin typeface="Baskerville Old Face" panose="02020602080505020303" pitchFamily="18" charset="0"/>
              </a:rPr>
              <a:t>Independent Variables:</a:t>
            </a:r>
          </a:p>
          <a:p>
            <a:pPr algn="ctr">
              <a:lnSpc>
                <a:spcPct val="150000"/>
              </a:lnSpc>
            </a:pPr>
            <a:r>
              <a:rPr lang="en-US" sz="2400" b="1" dirty="0">
                <a:solidFill>
                  <a:schemeClr val="accent6">
                    <a:lumMod val="50000"/>
                  </a:schemeClr>
                </a:solidFill>
                <a:latin typeface="Baskerville Old Face" panose="02020602080505020303" pitchFamily="18" charset="0"/>
              </a:rPr>
              <a:t>I</a:t>
            </a:r>
            <a:r>
              <a:rPr lang="en-US" sz="2400" b="1" baseline="-25000" dirty="0">
                <a:solidFill>
                  <a:schemeClr val="accent6">
                    <a:lumMod val="50000"/>
                  </a:schemeClr>
                </a:solidFill>
                <a:latin typeface="Baskerville Old Face" panose="02020602080505020303" pitchFamily="18" charset="0"/>
              </a:rPr>
              <a:t>B </a:t>
            </a:r>
            <a:r>
              <a:rPr lang="en-US" sz="2400" b="1" dirty="0">
                <a:solidFill>
                  <a:schemeClr val="accent6">
                    <a:lumMod val="50000"/>
                  </a:schemeClr>
                </a:solidFill>
                <a:latin typeface="Baskerville Old Face" panose="02020602080505020303" pitchFamily="18" charset="0"/>
              </a:rPr>
              <a:t>, V</a:t>
            </a:r>
            <a:r>
              <a:rPr lang="en-US" sz="2400" b="1" baseline="-25000" dirty="0">
                <a:solidFill>
                  <a:schemeClr val="accent6">
                    <a:lumMod val="50000"/>
                  </a:schemeClr>
                </a:solidFill>
                <a:latin typeface="Baskerville Old Face" panose="02020602080505020303" pitchFamily="18" charset="0"/>
              </a:rPr>
              <a:t>EC</a:t>
            </a:r>
          </a:p>
        </p:txBody>
      </p:sp>
      <p:sp>
        <p:nvSpPr>
          <p:cNvPr id="43" name="TextBox 42">
            <a:extLst>
              <a:ext uri="{FF2B5EF4-FFF2-40B4-BE49-F238E27FC236}">
                <a16:creationId xmlns:a16="http://schemas.microsoft.com/office/drawing/2014/main" id="{5FC1512E-A7A7-C8CD-0F15-31D2713C97A1}"/>
              </a:ext>
            </a:extLst>
          </p:cNvPr>
          <p:cNvSpPr txBox="1"/>
          <p:nvPr/>
        </p:nvSpPr>
        <p:spPr>
          <a:xfrm>
            <a:off x="4621142" y="5156104"/>
            <a:ext cx="3291560" cy="954107"/>
          </a:xfrm>
          <a:prstGeom prst="rect">
            <a:avLst/>
          </a:prstGeom>
          <a:noFill/>
        </p:spPr>
        <p:txBody>
          <a:bodyPr wrap="square" rtlCol="0">
            <a:spAutoFit/>
          </a:bodyPr>
          <a:lstStyle/>
          <a:p>
            <a:r>
              <a:rPr lang="en-US" sz="2800" b="1" dirty="0">
                <a:solidFill>
                  <a:srgbClr val="FF0000"/>
                </a:solidFill>
                <a:latin typeface="Baskerville Old Face" panose="02020602080505020303" pitchFamily="18" charset="0"/>
              </a:rPr>
              <a:t>V</a:t>
            </a:r>
            <a:r>
              <a:rPr lang="en-US" sz="2800" b="1" baseline="-25000" dirty="0">
                <a:solidFill>
                  <a:srgbClr val="FF0000"/>
                </a:solidFill>
                <a:latin typeface="Baskerville Old Face" panose="02020602080505020303" pitchFamily="18" charset="0"/>
              </a:rPr>
              <a:t>BC </a:t>
            </a:r>
            <a:r>
              <a:rPr lang="en-US" sz="2800" b="1" dirty="0">
                <a:solidFill>
                  <a:srgbClr val="FF0000"/>
                </a:solidFill>
                <a:latin typeface="Baskerville Old Face" panose="02020602080505020303" pitchFamily="18" charset="0"/>
              </a:rPr>
              <a:t>= h</a:t>
            </a:r>
            <a:r>
              <a:rPr lang="en-US" sz="2800" b="1" baseline="-25000" dirty="0">
                <a:solidFill>
                  <a:srgbClr val="FF0000"/>
                </a:solidFill>
                <a:latin typeface="Baskerville Old Face" panose="02020602080505020303" pitchFamily="18" charset="0"/>
              </a:rPr>
              <a:t>ic</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B</a:t>
            </a:r>
            <a:r>
              <a:rPr lang="en-US" sz="2800" b="1" dirty="0">
                <a:solidFill>
                  <a:srgbClr val="FF0000"/>
                </a:solidFill>
                <a:latin typeface="Baskerville Old Face" panose="02020602080505020303" pitchFamily="18" charset="0"/>
              </a:rPr>
              <a:t> +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rc</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EC</a:t>
            </a:r>
          </a:p>
          <a:p>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E </a:t>
            </a:r>
            <a:r>
              <a:rPr lang="en-US" sz="2800" b="1" dirty="0">
                <a:solidFill>
                  <a:srgbClr val="FF0000"/>
                </a:solidFill>
                <a:latin typeface="Baskerville Old Face" panose="02020602080505020303" pitchFamily="18" charset="0"/>
              </a:rPr>
              <a:t>= </a:t>
            </a:r>
            <a:r>
              <a:rPr lang="en-US" sz="2800" b="1" dirty="0" err="1">
                <a:solidFill>
                  <a:srgbClr val="FF0000"/>
                </a:solidFill>
                <a:latin typeface="Baskerville Old Face" panose="02020602080505020303" pitchFamily="18" charset="0"/>
              </a:rPr>
              <a:t>h</a:t>
            </a:r>
            <a:r>
              <a:rPr lang="en-US" sz="2800" b="1" baseline="-25000" dirty="0" err="1">
                <a:solidFill>
                  <a:srgbClr val="FF0000"/>
                </a:solidFill>
                <a:latin typeface="Baskerville Old Face" panose="02020602080505020303" pitchFamily="18" charset="0"/>
              </a:rPr>
              <a:t>fc</a:t>
            </a:r>
            <a:r>
              <a:rPr lang="en-US" sz="2800" b="1" dirty="0">
                <a:solidFill>
                  <a:srgbClr val="FF0000"/>
                </a:solidFill>
                <a:latin typeface="Baskerville Old Face" panose="02020602080505020303" pitchFamily="18" charset="0"/>
              </a:rPr>
              <a:t> I</a:t>
            </a:r>
            <a:r>
              <a:rPr lang="en-US" sz="2800" b="1" baseline="-25000" dirty="0">
                <a:solidFill>
                  <a:srgbClr val="FF0000"/>
                </a:solidFill>
                <a:latin typeface="Baskerville Old Face" panose="02020602080505020303" pitchFamily="18" charset="0"/>
              </a:rPr>
              <a:t>B</a:t>
            </a:r>
            <a:r>
              <a:rPr lang="en-US" sz="2800" b="1" dirty="0">
                <a:solidFill>
                  <a:srgbClr val="FF0000"/>
                </a:solidFill>
                <a:latin typeface="Baskerville Old Face" panose="02020602080505020303" pitchFamily="18" charset="0"/>
              </a:rPr>
              <a:t> + h</a:t>
            </a:r>
            <a:r>
              <a:rPr lang="en-US" sz="2800" b="1" baseline="-25000" dirty="0">
                <a:solidFill>
                  <a:srgbClr val="FF0000"/>
                </a:solidFill>
                <a:latin typeface="Baskerville Old Face" panose="02020602080505020303" pitchFamily="18" charset="0"/>
              </a:rPr>
              <a:t>oc</a:t>
            </a:r>
            <a:r>
              <a:rPr lang="en-US" sz="2800" b="1" dirty="0">
                <a:solidFill>
                  <a:srgbClr val="FF0000"/>
                </a:solidFill>
                <a:latin typeface="Baskerville Old Face" panose="02020602080505020303" pitchFamily="18" charset="0"/>
              </a:rPr>
              <a:t> V</a:t>
            </a:r>
            <a:r>
              <a:rPr lang="en-US" sz="2800" b="1" baseline="-25000" dirty="0">
                <a:solidFill>
                  <a:srgbClr val="FF0000"/>
                </a:solidFill>
                <a:latin typeface="Baskerville Old Face" panose="02020602080505020303" pitchFamily="18" charset="0"/>
              </a:rPr>
              <a:t>EC</a:t>
            </a:r>
          </a:p>
        </p:txBody>
      </p:sp>
      <p:grpSp>
        <p:nvGrpSpPr>
          <p:cNvPr id="49" name="Group 48">
            <a:extLst>
              <a:ext uri="{FF2B5EF4-FFF2-40B4-BE49-F238E27FC236}">
                <a16:creationId xmlns:a16="http://schemas.microsoft.com/office/drawing/2014/main" id="{F0F7A42E-944C-7E99-E80D-35C76D9306FF}"/>
              </a:ext>
            </a:extLst>
          </p:cNvPr>
          <p:cNvGrpSpPr/>
          <p:nvPr/>
        </p:nvGrpSpPr>
        <p:grpSpPr>
          <a:xfrm>
            <a:off x="8755517" y="1151957"/>
            <a:ext cx="3197552" cy="1181438"/>
            <a:chOff x="5122944" y="5384394"/>
            <a:chExt cx="3200952" cy="1181438"/>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6226B-97E7-22F0-E3EB-504A7E442AAB}"/>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𝒊𝒄</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𝑩𝑪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45" name="TextBox 44">
                  <a:extLst>
                    <a:ext uri="{FF2B5EF4-FFF2-40B4-BE49-F238E27FC236}">
                      <a16:creationId xmlns:a16="http://schemas.microsoft.com/office/drawing/2014/main" id="{22D6226B-97E7-22F0-E3EB-504A7E442AAB}"/>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2"/>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997DB41-5FDF-4AB3-8629-57C19C377449}"/>
                </a:ext>
              </a:extLst>
            </p:cNvPr>
            <p:cNvCxnSpPr/>
            <p:nvPr/>
          </p:nvCxnSpPr>
          <p:spPr>
            <a:xfrm>
              <a:off x="6805116"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5F43E01-5232-D3D2-5DAC-F7C9E4848612}"/>
                </a:ext>
              </a:extLst>
            </p:cNvPr>
            <p:cNvSpPr txBox="1"/>
            <p:nvPr/>
          </p:nvSpPr>
          <p:spPr>
            <a:xfrm>
              <a:off x="6774727" y="5550169"/>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EC</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0" name="Group 49">
            <a:extLst>
              <a:ext uri="{FF2B5EF4-FFF2-40B4-BE49-F238E27FC236}">
                <a16:creationId xmlns:a16="http://schemas.microsoft.com/office/drawing/2014/main" id="{8675C07D-4153-9102-FCD0-784300D6EED8}"/>
              </a:ext>
            </a:extLst>
          </p:cNvPr>
          <p:cNvGrpSpPr/>
          <p:nvPr/>
        </p:nvGrpSpPr>
        <p:grpSpPr>
          <a:xfrm>
            <a:off x="9008473" y="3977735"/>
            <a:ext cx="3107550" cy="1165400"/>
            <a:chOff x="5122944" y="5384394"/>
            <a:chExt cx="3110852" cy="116540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B3E2AE-3114-786E-BF0A-2CF9DB9AE1F8}"/>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𝒇𝒄</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𝑬</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𝑩</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1" name="TextBox 50">
                  <a:extLst>
                    <a:ext uri="{FF2B5EF4-FFF2-40B4-BE49-F238E27FC236}">
                      <a16:creationId xmlns:a16="http://schemas.microsoft.com/office/drawing/2014/main" id="{2CB3E2AE-3114-786E-BF0A-2CF9DB9AE1F8}"/>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3"/>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F8A41465-40B0-DEF8-C0B4-BF48E996BDBC}"/>
                </a:ext>
              </a:extLst>
            </p:cNvPr>
            <p:cNvCxnSpPr/>
            <p:nvPr/>
          </p:nvCxnSpPr>
          <p:spPr>
            <a:xfrm>
              <a:off x="67017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7F8EE5-5F1C-5C24-0DFB-39104D464AC7}"/>
                </a:ext>
              </a:extLst>
            </p:cNvPr>
            <p:cNvSpPr txBox="1"/>
            <p:nvPr/>
          </p:nvSpPr>
          <p:spPr>
            <a:xfrm>
              <a:off x="6684627" y="5534131"/>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V</a:t>
              </a:r>
              <a:r>
                <a:rPr lang="en-US" sz="2000" b="1" baseline="-25000" dirty="0">
                  <a:solidFill>
                    <a:srgbClr val="002060"/>
                  </a:solidFill>
                  <a:latin typeface="Baskerville Old Face" panose="02020602080505020303" pitchFamily="18" charset="0"/>
                </a:rPr>
                <a:t>EC</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output </a:t>
              </a:r>
            </a:p>
            <a:p>
              <a:r>
                <a:rPr lang="en-US" sz="2000" b="1" dirty="0">
                  <a:solidFill>
                    <a:srgbClr val="002060"/>
                  </a:solidFill>
                  <a:latin typeface="Baskerville Old Face" panose="02020602080505020303" pitchFamily="18" charset="0"/>
                </a:rPr>
                <a:t>Short Circuit</a:t>
              </a:r>
            </a:p>
          </p:txBody>
        </p:sp>
      </p:grpSp>
      <p:grpSp>
        <p:nvGrpSpPr>
          <p:cNvPr id="54" name="Group 53">
            <a:extLst>
              <a:ext uri="{FF2B5EF4-FFF2-40B4-BE49-F238E27FC236}">
                <a16:creationId xmlns:a16="http://schemas.microsoft.com/office/drawing/2014/main" id="{B5E59A50-F67D-DB77-D9CE-E81D33B0C651}"/>
              </a:ext>
            </a:extLst>
          </p:cNvPr>
          <p:cNvGrpSpPr/>
          <p:nvPr/>
        </p:nvGrpSpPr>
        <p:grpSpPr>
          <a:xfrm>
            <a:off x="8827184" y="2499170"/>
            <a:ext cx="3288839" cy="1161713"/>
            <a:chOff x="5122944" y="5384394"/>
            <a:chExt cx="3292337" cy="1161713"/>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A00705-0AD8-49C8-A9E3-1341667B3FFD}"/>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𝒓𝒄</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𝑩𝑪</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𝑬𝑪</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5" name="TextBox 54">
                  <a:extLst>
                    <a:ext uri="{FF2B5EF4-FFF2-40B4-BE49-F238E27FC236}">
                      <a16:creationId xmlns:a16="http://schemas.microsoft.com/office/drawing/2014/main" id="{DEA00705-0AD8-49C8-A9E3-1341667B3FFD}"/>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8D61C48F-8523-F1F7-4C59-85C56F205B59}"/>
                </a:ext>
              </a:extLst>
            </p:cNvPr>
            <p:cNvCxnSpPr/>
            <p:nvPr/>
          </p:nvCxnSpPr>
          <p:spPr>
            <a:xfrm>
              <a:off x="6864171"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0883B4-14E2-AA70-C5CD-34F30B8FA2F9}"/>
                </a:ext>
              </a:extLst>
            </p:cNvPr>
            <p:cNvSpPr txBox="1"/>
            <p:nvPr/>
          </p:nvSpPr>
          <p:spPr>
            <a:xfrm>
              <a:off x="6866112"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grpSp>
        <p:nvGrpSpPr>
          <p:cNvPr id="58" name="Group 57">
            <a:extLst>
              <a:ext uri="{FF2B5EF4-FFF2-40B4-BE49-F238E27FC236}">
                <a16:creationId xmlns:a16="http://schemas.microsoft.com/office/drawing/2014/main" id="{7553B7C2-8ECC-CE59-3959-857F24AB51A2}"/>
              </a:ext>
            </a:extLst>
          </p:cNvPr>
          <p:cNvGrpSpPr/>
          <p:nvPr/>
        </p:nvGrpSpPr>
        <p:grpSpPr>
          <a:xfrm>
            <a:off x="8989398" y="5299695"/>
            <a:ext cx="3259343" cy="1161713"/>
            <a:chOff x="5122944" y="5384394"/>
            <a:chExt cx="3262809" cy="1161713"/>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7FE193-3BE4-568B-520F-985719ECD559}"/>
                    </a:ext>
                  </a:extLst>
                </p:cNvPr>
                <p:cNvSpPr txBox="1"/>
                <p:nvPr/>
              </p:nvSpPr>
              <p:spPr>
                <a:xfrm>
                  <a:off x="5122944" y="5384394"/>
                  <a:ext cx="2358935" cy="9694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𝒉</m:t>
                            </m:r>
                          </m:e>
                          <m:sub>
                            <m:r>
                              <a:rPr lang="en-US" sz="2800" b="1" i="1" smtClean="0">
                                <a:solidFill>
                                  <a:srgbClr val="FF0000"/>
                                </a:solidFill>
                                <a:latin typeface="Cambria Math" panose="02040503050406030204" pitchFamily="18" charset="0"/>
                              </a:rPr>
                              <m:t>𝒐𝒄</m:t>
                            </m:r>
                          </m:sub>
                        </m:sSub>
                        <m:r>
                          <a:rPr lang="en-US" sz="2800" b="1" i="1" smtClean="0">
                            <a:solidFill>
                              <a:srgbClr val="FF0000"/>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𝑬</m:t>
                                </m:r>
                              </m:sub>
                            </m:sSub>
                          </m:num>
                          <m:den>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𝑽</m:t>
                                </m:r>
                              </m:e>
                              <m:sub>
                                <m:r>
                                  <a:rPr lang="en-US" sz="2800" b="1" i="1" smtClean="0">
                                    <a:solidFill>
                                      <a:srgbClr val="FF0000"/>
                                    </a:solidFill>
                                    <a:latin typeface="Cambria Math" panose="02040503050406030204" pitchFamily="18" charset="0"/>
                                  </a:rPr>
                                  <m:t>𝑬𝑪</m:t>
                                </m:r>
                              </m:sub>
                            </m:sSub>
                          </m:den>
                        </m:f>
                      </m:oMath>
                    </m:oMathPara>
                  </a14:m>
                  <a:endParaRPr lang="en-US" sz="2800" b="1" baseline="-25000" dirty="0">
                    <a:solidFill>
                      <a:srgbClr val="FF0000"/>
                    </a:solidFill>
                    <a:latin typeface="Baskerville Old Face" panose="02020602080505020303" pitchFamily="18" charset="0"/>
                  </a:endParaRPr>
                </a:p>
              </p:txBody>
            </p:sp>
          </mc:Choice>
          <mc:Fallback xmlns="">
            <p:sp>
              <p:nvSpPr>
                <p:cNvPr id="59" name="TextBox 58">
                  <a:extLst>
                    <a:ext uri="{FF2B5EF4-FFF2-40B4-BE49-F238E27FC236}">
                      <a16:creationId xmlns:a16="http://schemas.microsoft.com/office/drawing/2014/main" id="{967FE193-3BE4-568B-520F-985719ECD559}"/>
                    </a:ext>
                  </a:extLst>
                </p:cNvPr>
                <p:cNvSpPr txBox="1">
                  <a:spLocks noRot="1" noChangeAspect="1" noMove="1" noResize="1" noEditPoints="1" noAdjustHandles="1" noChangeArrowheads="1" noChangeShapeType="1" noTextEdit="1"/>
                </p:cNvSpPr>
                <p:nvPr/>
              </p:nvSpPr>
              <p:spPr>
                <a:xfrm>
                  <a:off x="5122944" y="5384394"/>
                  <a:ext cx="2358935" cy="969433"/>
                </a:xfrm>
                <a:prstGeom prst="rect">
                  <a:avLst/>
                </a:prstGeom>
                <a:blipFill>
                  <a:blip r:embed="rId5"/>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31A28F4B-70A1-4C73-BFD6-E690A3B56F7B}"/>
                </a:ext>
              </a:extLst>
            </p:cNvPr>
            <p:cNvCxnSpPr/>
            <p:nvPr/>
          </p:nvCxnSpPr>
          <p:spPr>
            <a:xfrm>
              <a:off x="6849407" y="5384394"/>
              <a:ext cx="0" cy="969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A7A9C2-F388-F68B-CA2E-80ACFD959330}"/>
                </a:ext>
              </a:extLst>
            </p:cNvPr>
            <p:cNvSpPr txBox="1"/>
            <p:nvPr/>
          </p:nvSpPr>
          <p:spPr>
            <a:xfrm>
              <a:off x="6836584" y="5530444"/>
              <a:ext cx="1549169" cy="1015663"/>
            </a:xfrm>
            <a:prstGeom prst="rect">
              <a:avLst/>
            </a:prstGeom>
            <a:noFill/>
          </p:spPr>
          <p:txBody>
            <a:bodyPr wrap="square" rtlCol="0">
              <a:spAutoFit/>
            </a:bodyPr>
            <a:lstStyle/>
            <a:p>
              <a:r>
                <a:rPr lang="en-US" sz="2000" b="1" dirty="0">
                  <a:solidFill>
                    <a:srgbClr val="002060"/>
                  </a:solidFill>
                  <a:latin typeface="Baskerville Old Face" panose="02020602080505020303" pitchFamily="18" charset="0"/>
                </a:rPr>
                <a:t>I</a:t>
              </a:r>
              <a:r>
                <a:rPr lang="en-US" sz="2000" b="1" baseline="-25000" dirty="0">
                  <a:solidFill>
                    <a:srgbClr val="002060"/>
                  </a:solidFill>
                  <a:latin typeface="Baskerville Old Face" panose="02020602080505020303" pitchFamily="18" charset="0"/>
                </a:rPr>
                <a:t>B</a:t>
              </a:r>
              <a:r>
                <a:rPr lang="en-US" sz="2000" b="1" dirty="0">
                  <a:solidFill>
                    <a:srgbClr val="002060"/>
                  </a:solidFill>
                  <a:latin typeface="Baskerville Old Face" panose="02020602080505020303" pitchFamily="18" charset="0"/>
                </a:rPr>
                <a:t> = 0. </a:t>
              </a:r>
            </a:p>
            <a:p>
              <a:r>
                <a:rPr lang="en-US" sz="2000" b="1" dirty="0">
                  <a:solidFill>
                    <a:srgbClr val="002060"/>
                  </a:solidFill>
                  <a:latin typeface="Baskerville Old Face" panose="02020602080505020303" pitchFamily="18" charset="0"/>
                </a:rPr>
                <a:t>i.e., input </a:t>
              </a:r>
            </a:p>
            <a:p>
              <a:r>
                <a:rPr lang="en-US" sz="2000" b="1" dirty="0">
                  <a:solidFill>
                    <a:srgbClr val="002060"/>
                  </a:solidFill>
                  <a:latin typeface="Baskerville Old Face" panose="02020602080505020303" pitchFamily="18" charset="0"/>
                </a:rPr>
                <a:t>Open Circuit</a:t>
              </a:r>
            </a:p>
          </p:txBody>
        </p:sp>
      </p:grpSp>
    </p:spTree>
    <p:extLst>
      <p:ext uri="{BB962C8B-B14F-4D97-AF65-F5344CB8AC3E}">
        <p14:creationId xmlns:p14="http://schemas.microsoft.com/office/powerpoint/2010/main" val="76860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2" name="Picture 1">
            <a:extLst>
              <a:ext uri="{FF2B5EF4-FFF2-40B4-BE49-F238E27FC236}">
                <a16:creationId xmlns:a16="http://schemas.microsoft.com/office/drawing/2014/main" id="{5C9E5E6B-4848-1CDE-7710-C2665E7A708F}"/>
              </a:ext>
            </a:extLst>
          </p:cNvPr>
          <p:cNvPicPr>
            <a:picLocks noChangeAspect="1"/>
          </p:cNvPicPr>
          <p:nvPr/>
        </p:nvPicPr>
        <p:blipFill>
          <a:blip r:embed="rId2"/>
          <a:stretch>
            <a:fillRect/>
          </a:stretch>
        </p:blipFill>
        <p:spPr>
          <a:xfrm>
            <a:off x="1828798" y="1113853"/>
            <a:ext cx="8775291" cy="5522620"/>
          </a:xfrm>
          <a:prstGeom prst="rect">
            <a:avLst/>
          </a:prstGeom>
        </p:spPr>
      </p:pic>
    </p:spTree>
    <p:extLst>
      <p:ext uri="{BB962C8B-B14F-4D97-AF65-F5344CB8AC3E}">
        <p14:creationId xmlns:p14="http://schemas.microsoft.com/office/powerpoint/2010/main" val="2969095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EBBB9E8A-FADD-ACC9-FE33-96CAA1844C03}"/>
              </a:ext>
            </a:extLst>
          </p:cNvPr>
          <p:cNvGrpSpPr/>
          <p:nvPr/>
        </p:nvGrpSpPr>
        <p:grpSpPr>
          <a:xfrm>
            <a:off x="1179871" y="1113853"/>
            <a:ext cx="10294374" cy="5602784"/>
            <a:chOff x="1179871" y="1113853"/>
            <a:chExt cx="10294374" cy="5602784"/>
          </a:xfrm>
        </p:grpSpPr>
        <p:grpSp>
          <p:nvGrpSpPr>
            <p:cNvPr id="7" name="Group 6">
              <a:extLst>
                <a:ext uri="{FF2B5EF4-FFF2-40B4-BE49-F238E27FC236}">
                  <a16:creationId xmlns:a16="http://schemas.microsoft.com/office/drawing/2014/main" id="{43DAFCFB-F74B-5FB0-11B9-5D9397D33548}"/>
                </a:ext>
              </a:extLst>
            </p:cNvPr>
            <p:cNvGrpSpPr/>
            <p:nvPr/>
          </p:nvGrpSpPr>
          <p:grpSpPr>
            <a:xfrm>
              <a:off x="1179871" y="1113853"/>
              <a:ext cx="10294374" cy="5602784"/>
              <a:chOff x="1179871" y="1113853"/>
              <a:chExt cx="10294374" cy="5602784"/>
            </a:xfrm>
          </p:grpSpPr>
          <p:pic>
            <p:nvPicPr>
              <p:cNvPr id="2" name="Picture 1">
                <a:extLst>
                  <a:ext uri="{FF2B5EF4-FFF2-40B4-BE49-F238E27FC236}">
                    <a16:creationId xmlns:a16="http://schemas.microsoft.com/office/drawing/2014/main" id="{5BC3124A-C311-B9F1-6437-D7E9ACA80622}"/>
                  </a:ext>
                </a:extLst>
              </p:cNvPr>
              <p:cNvPicPr>
                <a:picLocks noChangeAspect="1"/>
              </p:cNvPicPr>
              <p:nvPr/>
            </p:nvPicPr>
            <p:blipFill>
              <a:blip r:embed="rId2"/>
              <a:stretch>
                <a:fillRect/>
              </a:stretch>
            </p:blipFill>
            <p:spPr>
              <a:xfrm>
                <a:off x="1179871" y="1113853"/>
                <a:ext cx="10294374" cy="5602784"/>
              </a:xfrm>
              <a:prstGeom prst="rect">
                <a:avLst/>
              </a:prstGeom>
            </p:spPr>
          </p:pic>
          <p:pic>
            <p:nvPicPr>
              <p:cNvPr id="5" name="Picture 4">
                <a:extLst>
                  <a:ext uri="{FF2B5EF4-FFF2-40B4-BE49-F238E27FC236}">
                    <a16:creationId xmlns:a16="http://schemas.microsoft.com/office/drawing/2014/main" id="{429D0F92-0914-DB40-03B6-D2F05F2FA00D}"/>
                  </a:ext>
                </a:extLst>
              </p:cNvPr>
              <p:cNvPicPr>
                <a:picLocks noChangeAspect="1"/>
              </p:cNvPicPr>
              <p:nvPr/>
            </p:nvPicPr>
            <p:blipFill>
              <a:blip r:embed="rId3"/>
              <a:stretch>
                <a:fillRect/>
              </a:stretch>
            </p:blipFill>
            <p:spPr>
              <a:xfrm>
                <a:off x="6351639" y="1769807"/>
                <a:ext cx="462116" cy="534321"/>
              </a:xfrm>
              <a:prstGeom prst="rect">
                <a:avLst/>
              </a:prstGeom>
            </p:spPr>
          </p:pic>
        </p:grpSp>
        <p:pic>
          <p:nvPicPr>
            <p:cNvPr id="12" name="Picture 11">
              <a:extLst>
                <a:ext uri="{FF2B5EF4-FFF2-40B4-BE49-F238E27FC236}">
                  <a16:creationId xmlns:a16="http://schemas.microsoft.com/office/drawing/2014/main" id="{F385DCCD-003C-9AFA-D03B-E3845C78AAE1}"/>
                </a:ext>
              </a:extLst>
            </p:cNvPr>
            <p:cNvPicPr>
              <a:picLocks noChangeAspect="1"/>
            </p:cNvPicPr>
            <p:nvPr/>
          </p:nvPicPr>
          <p:blipFill>
            <a:blip r:embed="rId4"/>
            <a:stretch>
              <a:fillRect/>
            </a:stretch>
          </p:blipFill>
          <p:spPr>
            <a:xfrm>
              <a:off x="1944945" y="5275313"/>
              <a:ext cx="283702" cy="255332"/>
            </a:xfrm>
            <a:prstGeom prst="rect">
              <a:avLst/>
            </a:prstGeom>
            <a:ln>
              <a:solidFill>
                <a:srgbClr val="D5D5D5"/>
              </a:solidFill>
            </a:ln>
          </p:spPr>
        </p:pic>
      </p:grpSp>
    </p:spTree>
    <p:extLst>
      <p:ext uri="{BB962C8B-B14F-4D97-AF65-F5344CB8AC3E}">
        <p14:creationId xmlns:p14="http://schemas.microsoft.com/office/powerpoint/2010/main" val="59669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1026" name="Picture 2" descr="Frequency Response of RC Coupled Amplifier and Advantages of RC Coupling -  YouTube">
            <a:extLst>
              <a:ext uri="{FF2B5EF4-FFF2-40B4-BE49-F238E27FC236}">
                <a16:creationId xmlns:a16="http://schemas.microsoft.com/office/drawing/2014/main" id="{656BDB3D-4B06-09C4-7827-FB81C99D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16" t="17562" r="15726" b="13190"/>
          <a:stretch/>
        </p:blipFill>
        <p:spPr bwMode="auto">
          <a:xfrm>
            <a:off x="1563328" y="1113853"/>
            <a:ext cx="9660193" cy="559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87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2" name="Online Media 1" title="AMPLIFIER HOW DOES IT WORK ? EXPLANATION WITH EASY AND QUICK ANIMATION 1993 WINDOWS 3.1">
            <a:hlinkClick r:id="" action="ppaction://media"/>
            <a:extLst>
              <a:ext uri="{FF2B5EF4-FFF2-40B4-BE49-F238E27FC236}">
                <a16:creationId xmlns:a16="http://schemas.microsoft.com/office/drawing/2014/main" id="{DA6FE553-0E05-6855-1E38-4A92A4D4C06A}"/>
              </a:ext>
            </a:extLst>
          </p:cNvPr>
          <p:cNvPicPr>
            <a:picLocks noRot="1" noChangeAspect="1"/>
          </p:cNvPicPr>
          <p:nvPr>
            <a:videoFile r:link="rId1"/>
          </p:nvPr>
        </p:nvPicPr>
        <p:blipFill>
          <a:blip r:embed="rId3"/>
          <a:stretch>
            <a:fillRect/>
          </a:stretch>
        </p:blipFill>
        <p:spPr>
          <a:xfrm>
            <a:off x="1356851" y="1100868"/>
            <a:ext cx="9262398" cy="5233254"/>
          </a:xfrm>
          <a:prstGeom prst="rect">
            <a:avLst/>
          </a:prstGeom>
        </p:spPr>
      </p:pic>
      <p:sp>
        <p:nvSpPr>
          <p:cNvPr id="9" name="TextBox 8">
            <a:extLst>
              <a:ext uri="{FF2B5EF4-FFF2-40B4-BE49-F238E27FC236}">
                <a16:creationId xmlns:a16="http://schemas.microsoft.com/office/drawing/2014/main" id="{D023A460-9B29-9ECF-D367-2016C37E238A}"/>
              </a:ext>
            </a:extLst>
          </p:cNvPr>
          <p:cNvSpPr txBox="1"/>
          <p:nvPr/>
        </p:nvSpPr>
        <p:spPr>
          <a:xfrm>
            <a:off x="3690784" y="6334122"/>
            <a:ext cx="6098458" cy="369332"/>
          </a:xfrm>
          <a:prstGeom prst="rect">
            <a:avLst/>
          </a:prstGeom>
          <a:noFill/>
        </p:spPr>
        <p:txBody>
          <a:bodyPr wrap="square">
            <a:spAutoFit/>
          </a:bodyPr>
          <a:lstStyle/>
          <a:p>
            <a:r>
              <a:rPr lang="en-US" dirty="0"/>
              <a:t>https://www.youtube.com/watch?v=HtXieQa0IlU</a:t>
            </a:r>
          </a:p>
        </p:txBody>
      </p:sp>
    </p:spTree>
    <p:extLst>
      <p:ext uri="{BB962C8B-B14F-4D97-AF65-F5344CB8AC3E}">
        <p14:creationId xmlns:p14="http://schemas.microsoft.com/office/powerpoint/2010/main" val="33557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A39BF36B-B59E-24D4-586E-788372C4EC79}"/>
              </a:ext>
            </a:extLst>
          </p:cNvPr>
          <p:cNvPicPr>
            <a:picLocks noChangeAspect="1"/>
          </p:cNvPicPr>
          <p:nvPr/>
        </p:nvPicPr>
        <p:blipFill>
          <a:blip r:embed="rId2"/>
          <a:stretch>
            <a:fillRect/>
          </a:stretch>
        </p:blipFill>
        <p:spPr>
          <a:xfrm>
            <a:off x="3065818" y="1484666"/>
            <a:ext cx="6476355" cy="1657947"/>
          </a:xfrm>
          <a:prstGeom prst="rect">
            <a:avLst/>
          </a:prstGeom>
        </p:spPr>
      </p:pic>
      <p:pic>
        <p:nvPicPr>
          <p:cNvPr id="7" name="Picture 6">
            <a:extLst>
              <a:ext uri="{FF2B5EF4-FFF2-40B4-BE49-F238E27FC236}">
                <a16:creationId xmlns:a16="http://schemas.microsoft.com/office/drawing/2014/main" id="{9714B8AC-67C4-B0A5-2E93-D4C72E5C740E}"/>
              </a:ext>
            </a:extLst>
          </p:cNvPr>
          <p:cNvPicPr>
            <a:picLocks noChangeAspect="1"/>
          </p:cNvPicPr>
          <p:nvPr/>
        </p:nvPicPr>
        <p:blipFill>
          <a:blip r:embed="rId3"/>
          <a:stretch>
            <a:fillRect/>
          </a:stretch>
        </p:blipFill>
        <p:spPr>
          <a:xfrm>
            <a:off x="3065818" y="3948856"/>
            <a:ext cx="6476355" cy="1887395"/>
          </a:xfrm>
          <a:prstGeom prst="rect">
            <a:avLst/>
          </a:prstGeom>
        </p:spPr>
      </p:pic>
    </p:spTree>
    <p:extLst>
      <p:ext uri="{BB962C8B-B14F-4D97-AF65-F5344CB8AC3E}">
        <p14:creationId xmlns:p14="http://schemas.microsoft.com/office/powerpoint/2010/main" val="24657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9D6733DC-A5C7-DD84-FF54-279FA30E9C56}"/>
              </a:ext>
            </a:extLst>
          </p:cNvPr>
          <p:cNvPicPr>
            <a:picLocks noChangeAspect="1"/>
          </p:cNvPicPr>
          <p:nvPr/>
        </p:nvPicPr>
        <p:blipFill>
          <a:blip r:embed="rId2"/>
          <a:stretch>
            <a:fillRect/>
          </a:stretch>
        </p:blipFill>
        <p:spPr>
          <a:xfrm>
            <a:off x="1312606" y="1184018"/>
            <a:ext cx="9586452" cy="2315353"/>
          </a:xfrm>
          <a:prstGeom prst="rect">
            <a:avLst/>
          </a:prstGeom>
        </p:spPr>
      </p:pic>
      <p:pic>
        <p:nvPicPr>
          <p:cNvPr id="7" name="Picture 6">
            <a:extLst>
              <a:ext uri="{FF2B5EF4-FFF2-40B4-BE49-F238E27FC236}">
                <a16:creationId xmlns:a16="http://schemas.microsoft.com/office/drawing/2014/main" id="{B7B6D256-3EC4-7459-4744-0A5384311EC3}"/>
              </a:ext>
            </a:extLst>
          </p:cNvPr>
          <p:cNvPicPr>
            <a:picLocks noChangeAspect="1"/>
          </p:cNvPicPr>
          <p:nvPr/>
        </p:nvPicPr>
        <p:blipFill>
          <a:blip r:embed="rId3"/>
          <a:stretch>
            <a:fillRect/>
          </a:stretch>
        </p:blipFill>
        <p:spPr>
          <a:xfrm>
            <a:off x="1312606" y="3625084"/>
            <a:ext cx="9586452" cy="2463063"/>
          </a:xfrm>
          <a:prstGeom prst="rect">
            <a:avLst/>
          </a:prstGeom>
        </p:spPr>
      </p:pic>
    </p:spTree>
    <p:extLst>
      <p:ext uri="{BB962C8B-B14F-4D97-AF65-F5344CB8AC3E}">
        <p14:creationId xmlns:p14="http://schemas.microsoft.com/office/powerpoint/2010/main" val="2065368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3" name="TextBox 2">
            <a:extLst>
              <a:ext uri="{FF2B5EF4-FFF2-40B4-BE49-F238E27FC236}">
                <a16:creationId xmlns:a16="http://schemas.microsoft.com/office/drawing/2014/main" id="{40DC0B34-5891-5733-2F15-D6BDAA01DE33}"/>
              </a:ext>
            </a:extLst>
          </p:cNvPr>
          <p:cNvSpPr txBox="1"/>
          <p:nvPr/>
        </p:nvSpPr>
        <p:spPr>
          <a:xfrm>
            <a:off x="7798208" y="5650086"/>
            <a:ext cx="4044747" cy="830997"/>
          </a:xfrm>
          <a:prstGeom prst="rect">
            <a:avLst/>
          </a:prstGeom>
          <a:noFill/>
        </p:spPr>
        <p:txBody>
          <a:bodyPr wrap="square">
            <a:spAutoFit/>
          </a:bodyPr>
          <a:lstStyle/>
          <a:p>
            <a:pPr algn="ctr"/>
            <a:r>
              <a:rPr lang="en-US" sz="2400" dirty="0"/>
              <a:t>The emitter follower is used </a:t>
            </a:r>
          </a:p>
          <a:p>
            <a:pPr algn="ctr"/>
            <a:r>
              <a:rPr lang="en-US" sz="2400" dirty="0"/>
              <a:t>for impedance matching.</a:t>
            </a:r>
          </a:p>
        </p:txBody>
      </p:sp>
      <p:sp>
        <p:nvSpPr>
          <p:cNvPr id="7" name="TextBox 6">
            <a:extLst>
              <a:ext uri="{FF2B5EF4-FFF2-40B4-BE49-F238E27FC236}">
                <a16:creationId xmlns:a16="http://schemas.microsoft.com/office/drawing/2014/main" id="{38F14DFC-5869-1D80-51B0-90BB57FCB6F8}"/>
              </a:ext>
            </a:extLst>
          </p:cNvPr>
          <p:cNvSpPr txBox="1"/>
          <p:nvPr/>
        </p:nvSpPr>
        <p:spPr>
          <a:xfrm>
            <a:off x="1115038" y="1570429"/>
            <a:ext cx="6047452" cy="830997"/>
          </a:xfrm>
          <a:prstGeom prst="rect">
            <a:avLst/>
          </a:prstGeom>
          <a:noFill/>
        </p:spPr>
        <p:txBody>
          <a:bodyPr wrap="square">
            <a:spAutoFit/>
          </a:bodyPr>
          <a:lstStyle/>
          <a:p>
            <a:r>
              <a:rPr lang="en-US" sz="2400" dirty="0"/>
              <a:t>The emitter follower transistor is a design </a:t>
            </a:r>
          </a:p>
          <a:p>
            <a:r>
              <a:rPr lang="en-US" sz="2400" dirty="0"/>
              <a:t>which is basically a CC amplifier. </a:t>
            </a:r>
          </a:p>
        </p:txBody>
      </p:sp>
      <p:pic>
        <p:nvPicPr>
          <p:cNvPr id="12" name="Picture 11">
            <a:extLst>
              <a:ext uri="{FF2B5EF4-FFF2-40B4-BE49-F238E27FC236}">
                <a16:creationId xmlns:a16="http://schemas.microsoft.com/office/drawing/2014/main" id="{F9A223AF-4946-9A01-9CC4-7D85728066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7613855" y="1113852"/>
            <a:ext cx="4229100" cy="4518999"/>
          </a:xfrm>
          <a:prstGeom prst="rect">
            <a:avLst/>
          </a:prstGeom>
        </p:spPr>
      </p:pic>
      <p:grpSp>
        <p:nvGrpSpPr>
          <p:cNvPr id="17" name="Group 16">
            <a:extLst>
              <a:ext uri="{FF2B5EF4-FFF2-40B4-BE49-F238E27FC236}">
                <a16:creationId xmlns:a16="http://schemas.microsoft.com/office/drawing/2014/main" id="{6F308677-D904-CB6B-0546-1967A74F9398}"/>
              </a:ext>
            </a:extLst>
          </p:cNvPr>
          <p:cNvGrpSpPr/>
          <p:nvPr/>
        </p:nvGrpSpPr>
        <p:grpSpPr>
          <a:xfrm>
            <a:off x="1194618" y="2522465"/>
            <a:ext cx="5888293" cy="3958618"/>
            <a:chOff x="1087694" y="1877315"/>
            <a:chExt cx="4442951" cy="3958618"/>
          </a:xfrm>
        </p:grpSpPr>
        <p:pic>
          <p:nvPicPr>
            <p:cNvPr id="14" name="Picture 13">
              <a:extLst>
                <a:ext uri="{FF2B5EF4-FFF2-40B4-BE49-F238E27FC236}">
                  <a16:creationId xmlns:a16="http://schemas.microsoft.com/office/drawing/2014/main" id="{C25AEB66-7B4A-9751-BC63-17550E9703F9}"/>
                </a:ext>
              </a:extLst>
            </p:cNvPr>
            <p:cNvPicPr>
              <a:picLocks noChangeAspect="1"/>
            </p:cNvPicPr>
            <p:nvPr/>
          </p:nvPicPr>
          <p:blipFill>
            <a:blip r:embed="rId4"/>
            <a:stretch>
              <a:fillRect/>
            </a:stretch>
          </p:blipFill>
          <p:spPr>
            <a:xfrm>
              <a:off x="1087694" y="1877315"/>
              <a:ext cx="4442951" cy="3188072"/>
            </a:xfrm>
            <a:prstGeom prst="rect">
              <a:avLst/>
            </a:prstGeom>
          </p:spPr>
        </p:pic>
        <p:pic>
          <p:nvPicPr>
            <p:cNvPr id="16" name="Picture 15">
              <a:extLst>
                <a:ext uri="{FF2B5EF4-FFF2-40B4-BE49-F238E27FC236}">
                  <a16:creationId xmlns:a16="http://schemas.microsoft.com/office/drawing/2014/main" id="{1B32F1BD-499A-B2FB-D883-A8E776ED6BEA}"/>
                </a:ext>
              </a:extLst>
            </p:cNvPr>
            <p:cNvPicPr>
              <a:picLocks noChangeAspect="1"/>
            </p:cNvPicPr>
            <p:nvPr/>
          </p:nvPicPr>
          <p:blipFill>
            <a:blip r:embed="rId5"/>
            <a:stretch>
              <a:fillRect/>
            </a:stretch>
          </p:blipFill>
          <p:spPr>
            <a:xfrm>
              <a:off x="2543175" y="5150133"/>
              <a:ext cx="2571750" cy="685800"/>
            </a:xfrm>
            <a:prstGeom prst="rect">
              <a:avLst/>
            </a:prstGeom>
          </p:spPr>
        </p:pic>
      </p:grpSp>
      <p:sp>
        <p:nvSpPr>
          <p:cNvPr id="18" name="TextBox 17">
            <a:extLst>
              <a:ext uri="{FF2B5EF4-FFF2-40B4-BE49-F238E27FC236}">
                <a16:creationId xmlns:a16="http://schemas.microsoft.com/office/drawing/2014/main" id="{A7182B7F-688E-08C6-AED7-7E871123BA29}"/>
              </a:ext>
            </a:extLst>
          </p:cNvPr>
          <p:cNvSpPr txBox="1"/>
          <p:nvPr/>
        </p:nvSpPr>
        <p:spPr>
          <a:xfrm>
            <a:off x="1061885" y="985655"/>
            <a:ext cx="3860390"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Emitter Follower:</a:t>
            </a:r>
          </a:p>
        </p:txBody>
      </p:sp>
    </p:spTree>
    <p:extLst>
      <p:ext uri="{BB962C8B-B14F-4D97-AF65-F5344CB8AC3E}">
        <p14:creationId xmlns:p14="http://schemas.microsoft.com/office/powerpoint/2010/main" val="86537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2F1B0BAD-234C-C385-DDBE-AADC9FC860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400000"/>
                    </a14:imgEffect>
                    <a14:imgEffect>
                      <a14:brightnessContrast contrast="40000"/>
                    </a14:imgEffect>
                  </a14:imgLayer>
                </a14:imgProps>
              </a:ext>
            </a:extLst>
          </a:blip>
          <a:stretch>
            <a:fillRect/>
          </a:stretch>
        </p:blipFill>
        <p:spPr>
          <a:xfrm>
            <a:off x="1553496" y="1113853"/>
            <a:ext cx="9085007" cy="5568230"/>
          </a:xfrm>
          <a:prstGeom prst="rect">
            <a:avLst/>
          </a:prstGeom>
        </p:spPr>
      </p:pic>
    </p:spTree>
    <p:extLst>
      <p:ext uri="{BB962C8B-B14F-4D97-AF65-F5344CB8AC3E}">
        <p14:creationId xmlns:p14="http://schemas.microsoft.com/office/powerpoint/2010/main" val="23864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5B025145-B24A-D6AA-E063-4FB5805F93E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884133" y="1113853"/>
            <a:ext cx="8423733" cy="5005882"/>
          </a:xfrm>
          <a:prstGeom prst="rect">
            <a:avLst/>
          </a:prstGeom>
        </p:spPr>
      </p:pic>
      <p:sp>
        <p:nvSpPr>
          <p:cNvPr id="7" name="TextBox 6">
            <a:extLst>
              <a:ext uri="{FF2B5EF4-FFF2-40B4-BE49-F238E27FC236}">
                <a16:creationId xmlns:a16="http://schemas.microsoft.com/office/drawing/2014/main" id="{ACF23BCF-634B-685C-74FD-AB4A857C641B}"/>
              </a:ext>
            </a:extLst>
          </p:cNvPr>
          <p:cNvSpPr txBox="1"/>
          <p:nvPr/>
        </p:nvSpPr>
        <p:spPr>
          <a:xfrm>
            <a:off x="904567" y="6364899"/>
            <a:ext cx="11194026" cy="307777"/>
          </a:xfrm>
          <a:prstGeom prst="rect">
            <a:avLst/>
          </a:prstGeom>
          <a:noFill/>
        </p:spPr>
        <p:txBody>
          <a:bodyPr wrap="square">
            <a:spAutoFit/>
          </a:bodyPr>
          <a:lstStyle/>
          <a:p>
            <a:r>
              <a:rPr lang="en-US" sz="1400" dirty="0">
                <a:hlinkClick r:id="rId4"/>
              </a:rPr>
              <a:t>https://engineering.purdue.edu/wcchew/ece255s18/ece%20255%20s18%20latex%20pdf%20files/ece255Lecture_13_Feb27_BJT_Basic_Config.pdf</a:t>
            </a:r>
            <a:r>
              <a:rPr lang="en-US" sz="1400" dirty="0"/>
              <a:t> </a:t>
            </a:r>
          </a:p>
        </p:txBody>
      </p:sp>
    </p:spTree>
    <p:extLst>
      <p:ext uri="{BB962C8B-B14F-4D97-AF65-F5344CB8AC3E}">
        <p14:creationId xmlns:p14="http://schemas.microsoft.com/office/powerpoint/2010/main" val="575427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2050" name="Picture 2" descr="Frequency Response of Amplifiers Study Notes for EE/EC">
            <a:extLst>
              <a:ext uri="{FF2B5EF4-FFF2-40B4-BE49-F238E27FC236}">
                <a16:creationId xmlns:a16="http://schemas.microsoft.com/office/drawing/2014/main" id="{D0FD0C4F-D942-5EB3-59DF-D210C49290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86655" y="1336572"/>
            <a:ext cx="9409164" cy="525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672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4D58AB91-3673-5379-E11E-F63AC6E72B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47177" y="1782956"/>
            <a:ext cx="10497643" cy="2127337"/>
          </a:xfrm>
          <a:prstGeom prst="rect">
            <a:avLst/>
          </a:prstGeom>
        </p:spPr>
      </p:pic>
      <p:sp>
        <p:nvSpPr>
          <p:cNvPr id="5" name="TextBox 4">
            <a:extLst>
              <a:ext uri="{FF2B5EF4-FFF2-40B4-BE49-F238E27FC236}">
                <a16:creationId xmlns:a16="http://schemas.microsoft.com/office/drawing/2014/main" id="{34256E07-E2F9-FDE9-D6CD-BF2A5F2DA26B}"/>
              </a:ext>
            </a:extLst>
          </p:cNvPr>
          <p:cNvSpPr txBox="1"/>
          <p:nvPr/>
        </p:nvSpPr>
        <p:spPr>
          <a:xfrm>
            <a:off x="1032388" y="1113853"/>
            <a:ext cx="1843548"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Example:</a:t>
            </a:r>
          </a:p>
        </p:txBody>
      </p:sp>
      <p:pic>
        <p:nvPicPr>
          <p:cNvPr id="9" name="Picture 8">
            <a:extLst>
              <a:ext uri="{FF2B5EF4-FFF2-40B4-BE49-F238E27FC236}">
                <a16:creationId xmlns:a16="http://schemas.microsoft.com/office/drawing/2014/main" id="{FAD7AFA2-7D3D-CC4F-2654-2536A60BB3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21627" y="4381940"/>
            <a:ext cx="3642850" cy="2242564"/>
          </a:xfrm>
          <a:prstGeom prst="rect">
            <a:avLst/>
          </a:prstGeom>
        </p:spPr>
      </p:pic>
      <p:sp>
        <p:nvSpPr>
          <p:cNvPr id="12" name="TextBox 11">
            <a:extLst>
              <a:ext uri="{FF2B5EF4-FFF2-40B4-BE49-F238E27FC236}">
                <a16:creationId xmlns:a16="http://schemas.microsoft.com/office/drawing/2014/main" id="{D23F1C66-3FFB-5D12-72D3-8852F55D4EE1}"/>
              </a:ext>
            </a:extLst>
          </p:cNvPr>
          <p:cNvSpPr txBox="1"/>
          <p:nvPr/>
        </p:nvSpPr>
        <p:spPr>
          <a:xfrm>
            <a:off x="1032388" y="4058775"/>
            <a:ext cx="2168012" cy="646331"/>
          </a:xfrm>
          <a:prstGeom prst="rect">
            <a:avLst/>
          </a:prstGeom>
          <a:noFill/>
        </p:spPr>
        <p:txBody>
          <a:bodyPr wrap="square" rtlCol="0">
            <a:spAutoFit/>
          </a:bodyPr>
          <a:lstStyle>
            <a:defPPr>
              <a:defRPr lang="en-US"/>
            </a:defPPr>
            <a:lvl1pPr>
              <a:defRPr sz="3600" b="1" u="sng">
                <a:solidFill>
                  <a:srgbClr val="002060"/>
                </a:solidFill>
                <a:latin typeface="Monotype Corsiva" panose="03010101010201010101" pitchFamily="66" charset="0"/>
              </a:defRPr>
            </a:lvl1pPr>
          </a:lstStyle>
          <a:p>
            <a:r>
              <a:rPr lang="en-US" dirty="0"/>
              <a:t>Solution:</a:t>
            </a:r>
          </a:p>
        </p:txBody>
      </p:sp>
    </p:spTree>
    <p:extLst>
      <p:ext uri="{BB962C8B-B14F-4D97-AF65-F5344CB8AC3E}">
        <p14:creationId xmlns:p14="http://schemas.microsoft.com/office/powerpoint/2010/main" val="379480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B866D91D-FAA8-042C-800F-C9B7B3090F1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060808" y="1579453"/>
            <a:ext cx="10585503" cy="5042549"/>
          </a:xfrm>
          <a:prstGeom prst="rect">
            <a:avLst/>
          </a:prstGeom>
        </p:spPr>
      </p:pic>
      <p:sp>
        <p:nvSpPr>
          <p:cNvPr id="5" name="TextBox 4">
            <a:extLst>
              <a:ext uri="{FF2B5EF4-FFF2-40B4-BE49-F238E27FC236}">
                <a16:creationId xmlns:a16="http://schemas.microsoft.com/office/drawing/2014/main" id="{56EFFA96-992D-14B6-4479-CE60D0635B2F}"/>
              </a:ext>
            </a:extLst>
          </p:cNvPr>
          <p:cNvSpPr txBox="1"/>
          <p:nvPr/>
        </p:nvSpPr>
        <p:spPr>
          <a:xfrm>
            <a:off x="1047135" y="990744"/>
            <a:ext cx="4262283" cy="646331"/>
          </a:xfrm>
          <a:prstGeom prst="rect">
            <a:avLst/>
          </a:prstGeom>
          <a:noFill/>
        </p:spPr>
        <p:txBody>
          <a:bodyPr wrap="square" rtlCol="0">
            <a:spAutoFit/>
          </a:bodyPr>
          <a:lstStyle>
            <a:defPPr>
              <a:defRPr lang="en-US"/>
            </a:defPPr>
            <a:lvl1pPr>
              <a:defRPr sz="3600" b="1" u="sng">
                <a:solidFill>
                  <a:srgbClr val="002060"/>
                </a:solidFill>
                <a:latin typeface="Monotype Corsiva" panose="03010101010201010101" pitchFamily="66" charset="0"/>
              </a:defRPr>
            </a:lvl1pPr>
          </a:lstStyle>
          <a:p>
            <a:r>
              <a:rPr lang="en-US" dirty="0"/>
              <a:t>Input Impedance:</a:t>
            </a:r>
          </a:p>
        </p:txBody>
      </p:sp>
    </p:spTree>
    <p:extLst>
      <p:ext uri="{BB962C8B-B14F-4D97-AF65-F5344CB8AC3E}">
        <p14:creationId xmlns:p14="http://schemas.microsoft.com/office/powerpoint/2010/main" val="6032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F1616AA0-0CBC-83CC-7C9F-D049EBDD12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4553562" y="1166110"/>
            <a:ext cx="7092749" cy="5262501"/>
          </a:xfrm>
          <a:prstGeom prst="rect">
            <a:avLst/>
          </a:prstGeom>
        </p:spPr>
      </p:pic>
      <p:sp>
        <p:nvSpPr>
          <p:cNvPr id="5" name="TextBox 4">
            <a:extLst>
              <a:ext uri="{FF2B5EF4-FFF2-40B4-BE49-F238E27FC236}">
                <a16:creationId xmlns:a16="http://schemas.microsoft.com/office/drawing/2014/main" id="{9AE77395-C6DE-4404-E8C9-AC41DE15FF62}"/>
              </a:ext>
            </a:extLst>
          </p:cNvPr>
          <p:cNvSpPr txBox="1"/>
          <p:nvPr/>
        </p:nvSpPr>
        <p:spPr>
          <a:xfrm>
            <a:off x="1047135" y="1123476"/>
            <a:ext cx="4262283" cy="646331"/>
          </a:xfrm>
          <a:prstGeom prst="rect">
            <a:avLst/>
          </a:prstGeom>
          <a:noFill/>
        </p:spPr>
        <p:txBody>
          <a:bodyPr wrap="square" rtlCol="0">
            <a:spAutoFit/>
          </a:bodyPr>
          <a:lstStyle>
            <a:defPPr>
              <a:defRPr lang="en-US"/>
            </a:defPPr>
            <a:lvl1pPr>
              <a:defRPr sz="3600" b="1" u="sng">
                <a:solidFill>
                  <a:srgbClr val="002060"/>
                </a:solidFill>
                <a:latin typeface="Monotype Corsiva" panose="03010101010201010101" pitchFamily="66" charset="0"/>
              </a:defRPr>
            </a:lvl1pPr>
          </a:lstStyle>
          <a:p>
            <a:r>
              <a:rPr lang="en-US" dirty="0"/>
              <a:t>Output Impedance:</a:t>
            </a:r>
          </a:p>
        </p:txBody>
      </p:sp>
    </p:spTree>
    <p:extLst>
      <p:ext uri="{BB962C8B-B14F-4D97-AF65-F5344CB8AC3E}">
        <p14:creationId xmlns:p14="http://schemas.microsoft.com/office/powerpoint/2010/main" val="354317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4B129550-1B45-F4D8-9345-7A8B537D23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205679" y="1243180"/>
            <a:ext cx="7613855" cy="5275608"/>
          </a:xfrm>
          <a:prstGeom prst="rect">
            <a:avLst/>
          </a:prstGeom>
        </p:spPr>
      </p:pic>
    </p:spTree>
    <p:extLst>
      <p:ext uri="{BB962C8B-B14F-4D97-AF65-F5344CB8AC3E}">
        <p14:creationId xmlns:p14="http://schemas.microsoft.com/office/powerpoint/2010/main" val="287861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097A2B10-A652-2E02-2506-59282BC85226}"/>
              </a:ext>
            </a:extLst>
          </p:cNvPr>
          <p:cNvSpPr txBox="1"/>
          <p:nvPr/>
        </p:nvSpPr>
        <p:spPr>
          <a:xfrm>
            <a:off x="3924299" y="6488668"/>
            <a:ext cx="6098458" cy="369332"/>
          </a:xfrm>
          <a:prstGeom prst="rect">
            <a:avLst/>
          </a:prstGeom>
          <a:noFill/>
        </p:spPr>
        <p:txBody>
          <a:bodyPr wrap="square">
            <a:spAutoFit/>
          </a:bodyPr>
          <a:lstStyle/>
          <a:p>
            <a:r>
              <a:rPr lang="en-US" dirty="0"/>
              <a:t>https://www.youtube.com/watch?v=7ukDKVHnac4</a:t>
            </a:r>
          </a:p>
        </p:txBody>
      </p:sp>
      <p:pic>
        <p:nvPicPr>
          <p:cNvPr id="3" name="Online Media 2" title="Transistors, How do they work?">
            <a:hlinkClick r:id="" action="ppaction://media"/>
            <a:extLst>
              <a:ext uri="{FF2B5EF4-FFF2-40B4-BE49-F238E27FC236}">
                <a16:creationId xmlns:a16="http://schemas.microsoft.com/office/drawing/2014/main" id="{6FE6A95B-C962-EDEF-7546-F0FB128BC18D}"/>
              </a:ext>
            </a:extLst>
          </p:cNvPr>
          <p:cNvPicPr>
            <a:picLocks noRot="1" noChangeAspect="1"/>
          </p:cNvPicPr>
          <p:nvPr>
            <a:videoFile r:link="rId1"/>
          </p:nvPr>
        </p:nvPicPr>
        <p:blipFill>
          <a:blip r:embed="rId3"/>
          <a:stretch>
            <a:fillRect/>
          </a:stretch>
        </p:blipFill>
        <p:spPr>
          <a:xfrm>
            <a:off x="1804667" y="1113853"/>
            <a:ext cx="9393826" cy="5307512"/>
          </a:xfrm>
          <a:prstGeom prst="rect">
            <a:avLst/>
          </a:prstGeom>
        </p:spPr>
      </p:pic>
    </p:spTree>
    <p:extLst>
      <p:ext uri="{BB962C8B-B14F-4D97-AF65-F5344CB8AC3E}">
        <p14:creationId xmlns:p14="http://schemas.microsoft.com/office/powerpoint/2010/main" val="36104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AE1E3D7-6B64-FDD5-FF58-C3EA10524654}"/>
              </a:ext>
            </a:extLst>
          </p:cNvPr>
          <p:cNvGrpSpPr/>
          <p:nvPr/>
        </p:nvGrpSpPr>
        <p:grpSpPr>
          <a:xfrm>
            <a:off x="1048519" y="1113853"/>
            <a:ext cx="10941920" cy="3281157"/>
            <a:chOff x="1048519" y="1113854"/>
            <a:chExt cx="9875892" cy="2425760"/>
          </a:xfrm>
        </p:grpSpPr>
        <p:pic>
          <p:nvPicPr>
            <p:cNvPr id="3074" name="Picture 2" descr="Frequency Response of Amplifiers Study Notes for EE/EC">
              <a:extLst>
                <a:ext uri="{FF2B5EF4-FFF2-40B4-BE49-F238E27FC236}">
                  <a16:creationId xmlns:a16="http://schemas.microsoft.com/office/drawing/2014/main" id="{B563379B-B36A-F70F-B82B-D865586CF6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471"/>
            <a:stretch/>
          </p:blipFill>
          <p:spPr bwMode="auto">
            <a:xfrm>
              <a:off x="1048519" y="1113854"/>
              <a:ext cx="3133725" cy="24257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943ABCA-CCF1-0532-EF24-1FC0687CF2AC}"/>
                </a:ext>
              </a:extLst>
            </p:cNvPr>
            <p:cNvGrpSpPr/>
            <p:nvPr/>
          </p:nvGrpSpPr>
          <p:grpSpPr>
            <a:xfrm>
              <a:off x="4419602" y="1143350"/>
              <a:ext cx="3133726" cy="2315147"/>
              <a:chOff x="4419601" y="1113853"/>
              <a:chExt cx="3133726" cy="2315147"/>
            </a:xfrm>
          </p:grpSpPr>
          <p:pic>
            <p:nvPicPr>
              <p:cNvPr id="3076" name="Picture 4" descr="Frequency Response of Amplifiers Study Notes for EE/EC">
                <a:extLst>
                  <a:ext uri="{FF2B5EF4-FFF2-40B4-BE49-F238E27FC236}">
                    <a16:creationId xmlns:a16="http://schemas.microsoft.com/office/drawing/2014/main" id="{79E5F2C3-B293-DCDF-B1D9-F7CE3224D7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624"/>
              <a:stretch/>
            </p:blipFill>
            <p:spPr bwMode="auto">
              <a:xfrm>
                <a:off x="4419602" y="1113853"/>
                <a:ext cx="3133725" cy="3384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equency Response of Amplifiers Study Notes for EE/EC">
                <a:extLst>
                  <a:ext uri="{FF2B5EF4-FFF2-40B4-BE49-F238E27FC236}">
                    <a16:creationId xmlns:a16="http://schemas.microsoft.com/office/drawing/2014/main" id="{7A6471EC-A941-8009-E7D7-431B4F40AB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999" b="30909"/>
              <a:stretch/>
            </p:blipFill>
            <p:spPr bwMode="auto">
              <a:xfrm>
                <a:off x="4419601" y="1408471"/>
                <a:ext cx="3133725" cy="2020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2647CBBE-0CBC-47F6-E288-96C20D982A4C}"/>
                </a:ext>
              </a:extLst>
            </p:cNvPr>
            <p:cNvGrpSpPr/>
            <p:nvPr/>
          </p:nvGrpSpPr>
          <p:grpSpPr>
            <a:xfrm>
              <a:off x="7790685" y="1169160"/>
              <a:ext cx="3133726" cy="2315147"/>
              <a:chOff x="7790684" y="1143350"/>
              <a:chExt cx="3133726" cy="2315147"/>
            </a:xfrm>
          </p:grpSpPr>
          <p:pic>
            <p:nvPicPr>
              <p:cNvPr id="5" name="Picture 4" descr="Frequency Response of Amplifiers Study Notes for EE/EC">
                <a:extLst>
                  <a:ext uri="{FF2B5EF4-FFF2-40B4-BE49-F238E27FC236}">
                    <a16:creationId xmlns:a16="http://schemas.microsoft.com/office/drawing/2014/main" id="{926D7F57-9AE0-3BCF-90B2-9AA9834BB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624"/>
              <a:stretch/>
            </p:blipFill>
            <p:spPr bwMode="auto">
              <a:xfrm>
                <a:off x="7790685" y="1143350"/>
                <a:ext cx="3133725" cy="3384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quency Response of Amplifiers Study Notes for EE/EC">
                <a:extLst>
                  <a:ext uri="{FF2B5EF4-FFF2-40B4-BE49-F238E27FC236}">
                    <a16:creationId xmlns:a16="http://schemas.microsoft.com/office/drawing/2014/main" id="{109A5EF4-1E7E-9B2E-ACC4-D579A42542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08"/>
              <a:stretch/>
            </p:blipFill>
            <p:spPr bwMode="auto">
              <a:xfrm>
                <a:off x="7790684" y="1437968"/>
                <a:ext cx="3133725" cy="202052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38394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2" name="Picture 1">
            <a:extLst>
              <a:ext uri="{FF2B5EF4-FFF2-40B4-BE49-F238E27FC236}">
                <a16:creationId xmlns:a16="http://schemas.microsoft.com/office/drawing/2014/main" id="{4813F22C-BA21-3A5D-C21D-59CBA672F8C3}"/>
              </a:ext>
            </a:extLst>
          </p:cNvPr>
          <p:cNvPicPr>
            <a:picLocks noChangeAspect="1"/>
          </p:cNvPicPr>
          <p:nvPr/>
        </p:nvPicPr>
        <p:blipFill>
          <a:blip r:embed="rId2"/>
          <a:srcRect/>
          <a:stretch>
            <a:fillRect/>
          </a:stretch>
        </p:blipFill>
        <p:spPr bwMode="auto">
          <a:xfrm>
            <a:off x="2482644" y="1166276"/>
            <a:ext cx="7226709" cy="5352512"/>
          </a:xfrm>
          <a:prstGeom prst="rect">
            <a:avLst/>
          </a:prstGeom>
          <a:noFill/>
          <a:ln w="9525">
            <a:noFill/>
            <a:miter lim="800000"/>
            <a:headEnd/>
            <a:tailEnd/>
          </a:ln>
        </p:spPr>
      </p:pic>
    </p:spTree>
    <p:extLst>
      <p:ext uri="{BB962C8B-B14F-4D97-AF65-F5344CB8AC3E}">
        <p14:creationId xmlns:p14="http://schemas.microsoft.com/office/powerpoint/2010/main" val="1260458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7" name="Picture 6">
            <a:extLst>
              <a:ext uri="{FF2B5EF4-FFF2-40B4-BE49-F238E27FC236}">
                <a16:creationId xmlns:a16="http://schemas.microsoft.com/office/drawing/2014/main" id="{D1E50734-7490-6EE7-B6CA-CBE38ABF6223}"/>
              </a:ext>
            </a:extLst>
          </p:cNvPr>
          <p:cNvPicPr>
            <a:picLocks noChangeAspect="1"/>
          </p:cNvPicPr>
          <p:nvPr/>
        </p:nvPicPr>
        <p:blipFill>
          <a:blip r:embed="rId2"/>
          <a:srcRect/>
          <a:stretch>
            <a:fillRect/>
          </a:stretch>
        </p:blipFill>
        <p:spPr bwMode="auto">
          <a:xfrm>
            <a:off x="4572000" y="1357605"/>
            <a:ext cx="7226709" cy="5352512"/>
          </a:xfrm>
          <a:prstGeom prst="rect">
            <a:avLst/>
          </a:prstGeom>
          <a:noFill/>
          <a:ln w="9525">
            <a:noFill/>
            <a:miter lim="800000"/>
            <a:headEnd/>
            <a:tailEnd/>
          </a:ln>
        </p:spPr>
      </p:pic>
      <p:sp>
        <p:nvSpPr>
          <p:cNvPr id="9" name="TextBox 8">
            <a:extLst>
              <a:ext uri="{FF2B5EF4-FFF2-40B4-BE49-F238E27FC236}">
                <a16:creationId xmlns:a16="http://schemas.microsoft.com/office/drawing/2014/main" id="{4EBA49F8-702F-20A7-7175-BED1E86F7AF6}"/>
              </a:ext>
            </a:extLst>
          </p:cNvPr>
          <p:cNvSpPr txBox="1"/>
          <p:nvPr/>
        </p:nvSpPr>
        <p:spPr>
          <a:xfrm>
            <a:off x="995516" y="1048439"/>
            <a:ext cx="4195916" cy="461665"/>
          </a:xfrm>
          <a:prstGeom prst="rect">
            <a:avLst/>
          </a:prstGeom>
          <a:noFill/>
        </p:spPr>
        <p:txBody>
          <a:bodyPr wrap="square">
            <a:spAutoFit/>
          </a:bodyPr>
          <a:lstStyle/>
          <a:p>
            <a:r>
              <a:rPr lang="en-US" sz="2400" b="1" u="sng"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Designing of CE Amplifier:</a:t>
            </a:r>
            <a:endParaRPr lang="en-US" sz="2400" u="sng" dirty="0">
              <a:solidFill>
                <a:srgbClr val="002060"/>
              </a:solidFill>
              <a:latin typeface="Baskerville Old Face" panose="02020602080505020303" pitchFamily="18" charset="0"/>
            </a:endParaRPr>
          </a:p>
        </p:txBody>
      </p:sp>
      <p:sp>
        <p:nvSpPr>
          <p:cNvPr id="17" name="Rectangle 16">
            <a:extLst>
              <a:ext uri="{FF2B5EF4-FFF2-40B4-BE49-F238E27FC236}">
                <a16:creationId xmlns:a16="http://schemas.microsoft.com/office/drawing/2014/main" id="{3871720F-A9B7-405A-638D-6EB799E9B4A1}"/>
              </a:ext>
            </a:extLst>
          </p:cNvPr>
          <p:cNvSpPr/>
          <p:nvPr/>
        </p:nvSpPr>
        <p:spPr>
          <a:xfrm>
            <a:off x="995516" y="1663906"/>
            <a:ext cx="5914103" cy="2241960"/>
          </a:xfrm>
          <a:prstGeom prst="rect">
            <a:avLst/>
          </a:prstGeom>
        </p:spPr>
        <p:txBody>
          <a:bodyPr wrap="square">
            <a:spAutoFit/>
          </a:bodyPr>
          <a:lstStyle/>
          <a:p>
            <a:pPr algn="just">
              <a:lnSpc>
                <a:spcPct val="150000"/>
              </a:lnSpc>
            </a:pPr>
            <a:r>
              <a:rPr lang="en-US" sz="2400" b="1" dirty="0">
                <a:solidFill>
                  <a:srgbClr val="0070C0"/>
                </a:solidFill>
                <a:latin typeface="Times New Roman" panose="02020603050405020304" pitchFamily="18" charset="0"/>
                <a:ea typeface="Calibri" panose="020F0502020204030204" pitchFamily="34" charset="0"/>
              </a:rPr>
              <a:t>Design a CE amplifier with A</a:t>
            </a:r>
            <a:r>
              <a:rPr lang="en-US" sz="2400" b="1" baseline="-25000" dirty="0">
                <a:solidFill>
                  <a:srgbClr val="0070C0"/>
                </a:solidFill>
                <a:latin typeface="Times New Roman" panose="02020603050405020304" pitchFamily="18" charset="0"/>
                <a:ea typeface="Calibri" panose="020F0502020204030204" pitchFamily="34" charset="0"/>
              </a:rPr>
              <a:t>V</a:t>
            </a:r>
            <a:r>
              <a:rPr lang="en-US" sz="2400" b="1" dirty="0">
                <a:solidFill>
                  <a:srgbClr val="0070C0"/>
                </a:solidFill>
                <a:latin typeface="Times New Roman" panose="02020603050405020304" pitchFamily="18" charset="0"/>
                <a:ea typeface="Calibri" panose="020F0502020204030204" pitchFamily="34" charset="0"/>
              </a:rPr>
              <a:t>= -100, </a:t>
            </a:r>
          </a:p>
          <a:p>
            <a:pPr algn="just">
              <a:lnSpc>
                <a:spcPct val="150000"/>
              </a:lnSpc>
            </a:pPr>
            <a:r>
              <a:rPr lang="en-US" sz="2400" b="1" dirty="0">
                <a:solidFill>
                  <a:srgbClr val="0070C0"/>
                </a:solidFill>
                <a:latin typeface="Times New Roman" panose="02020603050405020304" pitchFamily="18" charset="0"/>
                <a:ea typeface="Calibri" panose="020F0502020204030204" pitchFamily="34" charset="0"/>
              </a:rPr>
              <a:t>I</a:t>
            </a:r>
            <a:r>
              <a:rPr lang="en-US" sz="2400" b="1" baseline="-25000" dirty="0">
                <a:solidFill>
                  <a:srgbClr val="0070C0"/>
                </a:solidFill>
                <a:latin typeface="Times New Roman" panose="02020603050405020304" pitchFamily="18" charset="0"/>
                <a:ea typeface="Calibri" panose="020F0502020204030204" pitchFamily="34" charset="0"/>
              </a:rPr>
              <a:t>C</a:t>
            </a:r>
            <a:r>
              <a:rPr lang="en-US" sz="2400" b="1" dirty="0">
                <a:solidFill>
                  <a:srgbClr val="0070C0"/>
                </a:solidFill>
                <a:latin typeface="Times New Roman" panose="02020603050405020304" pitchFamily="18" charset="0"/>
                <a:ea typeface="Calibri" panose="020F0502020204030204" pitchFamily="34" charset="0"/>
              </a:rPr>
              <a:t>=2mA, I</a:t>
            </a:r>
            <a:r>
              <a:rPr lang="en-US" sz="2400" b="1" baseline="-25000" dirty="0">
                <a:solidFill>
                  <a:srgbClr val="0070C0"/>
                </a:solidFill>
                <a:latin typeface="Times New Roman" panose="02020603050405020304" pitchFamily="18" charset="0"/>
                <a:ea typeface="Calibri" panose="020F0502020204030204" pitchFamily="34" charset="0"/>
              </a:rPr>
              <a:t>c(min)</a:t>
            </a:r>
            <a:r>
              <a:rPr lang="en-US" sz="2400" b="1" dirty="0">
                <a:solidFill>
                  <a:srgbClr val="0070C0"/>
                </a:solidFill>
                <a:latin typeface="Times New Roman" panose="02020603050405020304" pitchFamily="18" charset="0"/>
                <a:ea typeface="Calibri" panose="020F0502020204030204" pitchFamily="34" charset="0"/>
              </a:rPr>
              <a:t>=1.75mA; I</a:t>
            </a:r>
            <a:r>
              <a:rPr lang="en-US" sz="2400" b="1" baseline="-25000" dirty="0">
                <a:solidFill>
                  <a:srgbClr val="0070C0"/>
                </a:solidFill>
                <a:latin typeface="Times New Roman" panose="02020603050405020304" pitchFamily="18" charset="0"/>
                <a:ea typeface="Calibri" panose="020F0502020204030204" pitchFamily="34" charset="0"/>
              </a:rPr>
              <a:t>C(max)</a:t>
            </a:r>
            <a:r>
              <a:rPr lang="en-US" sz="2400" b="1" dirty="0">
                <a:solidFill>
                  <a:srgbClr val="0070C0"/>
                </a:solidFill>
                <a:latin typeface="Times New Roman" panose="02020603050405020304" pitchFamily="18" charset="0"/>
                <a:ea typeface="Calibri" panose="020F0502020204030204" pitchFamily="34" charset="0"/>
              </a:rPr>
              <a:t>=2.25mA, </a:t>
            </a:r>
          </a:p>
          <a:p>
            <a:pPr algn="just">
              <a:lnSpc>
                <a:spcPct val="150000"/>
              </a:lnSpc>
            </a:pPr>
            <a:r>
              <a:rPr lang="en-US" sz="2400" b="1" dirty="0">
                <a:solidFill>
                  <a:srgbClr val="0070C0"/>
                </a:solidFill>
                <a:latin typeface="Times New Roman" panose="02020603050405020304" pitchFamily="18" charset="0"/>
                <a:ea typeface="Calibri" panose="020F0502020204030204" pitchFamily="34" charset="0"/>
              </a:rPr>
              <a:t>V</a:t>
            </a:r>
            <a:r>
              <a:rPr lang="en-US" sz="2400" b="1" baseline="-25000" dirty="0">
                <a:solidFill>
                  <a:srgbClr val="0070C0"/>
                </a:solidFill>
                <a:latin typeface="Times New Roman" panose="02020603050405020304" pitchFamily="18" charset="0"/>
                <a:ea typeface="Calibri" panose="020F0502020204030204" pitchFamily="34" charset="0"/>
              </a:rPr>
              <a:t>CC </a:t>
            </a:r>
            <a:r>
              <a:rPr lang="en-US" sz="2400" b="1" dirty="0">
                <a:solidFill>
                  <a:srgbClr val="0070C0"/>
                </a:solidFill>
                <a:latin typeface="Times New Roman" panose="02020603050405020304" pitchFamily="18" charset="0"/>
                <a:ea typeface="Calibri" panose="020F0502020204030204" pitchFamily="34" charset="0"/>
              </a:rPr>
              <a:t>=10V, R</a:t>
            </a:r>
            <a:r>
              <a:rPr lang="en-US" sz="2400" b="1" baseline="-25000" dirty="0">
                <a:solidFill>
                  <a:srgbClr val="0070C0"/>
                </a:solidFill>
                <a:latin typeface="Times New Roman" panose="02020603050405020304" pitchFamily="18" charset="0"/>
                <a:ea typeface="Calibri" panose="020F0502020204030204" pitchFamily="34" charset="0"/>
              </a:rPr>
              <a:t>L </a:t>
            </a:r>
            <a:r>
              <a:rPr lang="en-US" sz="2400" b="1" dirty="0">
                <a:solidFill>
                  <a:srgbClr val="0070C0"/>
                </a:solidFill>
                <a:latin typeface="Times New Roman" panose="02020603050405020304" pitchFamily="18" charset="0"/>
                <a:ea typeface="Calibri" panose="020F0502020204030204" pitchFamily="34" charset="0"/>
              </a:rPr>
              <a:t>=10KΩ, f</a:t>
            </a:r>
            <a:r>
              <a:rPr lang="en-US" sz="2400" b="1" baseline="-25000" dirty="0">
                <a:solidFill>
                  <a:srgbClr val="0070C0"/>
                </a:solidFill>
                <a:latin typeface="Times New Roman" panose="02020603050405020304" pitchFamily="18" charset="0"/>
                <a:ea typeface="Calibri" panose="020F0502020204030204" pitchFamily="34" charset="0"/>
              </a:rPr>
              <a:t>L </a:t>
            </a:r>
            <a:r>
              <a:rPr lang="en-US" sz="2400" b="1" dirty="0">
                <a:solidFill>
                  <a:srgbClr val="0070C0"/>
                </a:solidFill>
                <a:latin typeface="Times New Roman" panose="02020603050405020304" pitchFamily="18" charset="0"/>
                <a:ea typeface="Calibri" panose="020F0502020204030204" pitchFamily="34" charset="0"/>
              </a:rPr>
              <a:t>= 100Hz. </a:t>
            </a:r>
          </a:p>
          <a:p>
            <a:pPr algn="just">
              <a:lnSpc>
                <a:spcPct val="150000"/>
              </a:lnSpc>
            </a:pPr>
            <a:r>
              <a:rPr lang="da-DK" sz="2400" b="1" dirty="0">
                <a:solidFill>
                  <a:srgbClr val="0070C0"/>
                </a:solidFill>
                <a:latin typeface="Times New Roman" panose="02020603050405020304" pitchFamily="18" charset="0"/>
              </a:rPr>
              <a:t>For BC107B h</a:t>
            </a:r>
            <a:r>
              <a:rPr lang="da-DK" sz="2400" b="1" baseline="-25000" dirty="0">
                <a:solidFill>
                  <a:srgbClr val="0070C0"/>
                </a:solidFill>
                <a:latin typeface="Times New Roman" panose="02020603050405020304" pitchFamily="18" charset="0"/>
              </a:rPr>
              <a:t>fe(min)</a:t>
            </a:r>
            <a:r>
              <a:rPr lang="da-DK" sz="2400" b="1" dirty="0">
                <a:solidFill>
                  <a:srgbClr val="0070C0"/>
                </a:solidFill>
                <a:latin typeface="Times New Roman" panose="02020603050405020304" pitchFamily="18" charset="0"/>
              </a:rPr>
              <a:t> =180; h</a:t>
            </a:r>
            <a:r>
              <a:rPr lang="da-DK" sz="2400" b="1" baseline="-25000" dirty="0">
                <a:solidFill>
                  <a:srgbClr val="0070C0"/>
                </a:solidFill>
                <a:latin typeface="Times New Roman" panose="02020603050405020304" pitchFamily="18" charset="0"/>
              </a:rPr>
              <a:t>fe(max) </a:t>
            </a:r>
            <a:r>
              <a:rPr lang="da-DK" sz="2400" b="1" dirty="0">
                <a:solidFill>
                  <a:srgbClr val="0070C0"/>
                </a:solidFill>
                <a:latin typeface="Times New Roman" panose="02020603050405020304" pitchFamily="18" charset="0"/>
              </a:rPr>
              <a:t>= 460</a:t>
            </a:r>
            <a:endParaRPr lang="en-US" sz="2400" b="1" dirty="0">
              <a:solidFill>
                <a:srgbClr val="0070C0"/>
              </a:solidFill>
              <a:latin typeface="Times New Roman" panose="02020603050405020304" pitchFamily="18" charset="0"/>
            </a:endParaRPr>
          </a:p>
        </p:txBody>
      </p:sp>
    </p:spTree>
    <p:extLst>
      <p:ext uri="{BB962C8B-B14F-4D97-AF65-F5344CB8AC3E}">
        <p14:creationId xmlns:p14="http://schemas.microsoft.com/office/powerpoint/2010/main" val="10034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9" name="Picture 8">
            <a:extLst>
              <a:ext uri="{FF2B5EF4-FFF2-40B4-BE49-F238E27FC236}">
                <a16:creationId xmlns:a16="http://schemas.microsoft.com/office/drawing/2014/main" id="{319A7E16-985A-4FB4-58BF-9F21F14E6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55" y="1673898"/>
            <a:ext cx="10918284" cy="4931603"/>
          </a:xfrm>
          <a:prstGeom prst="rect">
            <a:avLst/>
          </a:prstGeom>
        </p:spPr>
      </p:pic>
      <p:sp>
        <p:nvSpPr>
          <p:cNvPr id="12" name="TextBox 11">
            <a:extLst>
              <a:ext uri="{FF2B5EF4-FFF2-40B4-BE49-F238E27FC236}">
                <a16:creationId xmlns:a16="http://schemas.microsoft.com/office/drawing/2014/main" id="{C1EDD198-2A9F-12F8-69A6-AF4434C19275}"/>
              </a:ext>
            </a:extLst>
          </p:cNvPr>
          <p:cNvSpPr txBox="1"/>
          <p:nvPr/>
        </p:nvSpPr>
        <p:spPr>
          <a:xfrm>
            <a:off x="995515" y="1048439"/>
            <a:ext cx="3591233" cy="523220"/>
          </a:xfrm>
          <a:prstGeom prst="rect">
            <a:avLst/>
          </a:prstGeom>
          <a:noFill/>
        </p:spPr>
        <p:txBody>
          <a:bodyPr wrap="square">
            <a:spAutoFit/>
          </a:bodyPr>
          <a:lstStyle/>
          <a:p>
            <a:r>
              <a:rPr lang="en-US" sz="2800" b="1" u="sng"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Design Equations:</a:t>
            </a:r>
            <a:endParaRPr lang="en-US" sz="2800" u="sng" dirty="0">
              <a:solidFill>
                <a:srgbClr val="002060"/>
              </a:solidFill>
              <a:latin typeface="Baskerville Old Face" panose="02020602080505020303" pitchFamily="18" charset="0"/>
            </a:endParaRPr>
          </a:p>
        </p:txBody>
      </p:sp>
      <p:sp>
        <p:nvSpPr>
          <p:cNvPr id="13" name="TextBox 12">
            <a:extLst>
              <a:ext uri="{FF2B5EF4-FFF2-40B4-BE49-F238E27FC236}">
                <a16:creationId xmlns:a16="http://schemas.microsoft.com/office/drawing/2014/main" id="{DCD315C2-E393-392C-8CB7-85230BC2641F}"/>
              </a:ext>
            </a:extLst>
          </p:cNvPr>
          <p:cNvSpPr txBox="1"/>
          <p:nvPr/>
        </p:nvSpPr>
        <p:spPr>
          <a:xfrm>
            <a:off x="9218972" y="1571659"/>
            <a:ext cx="2771468" cy="830997"/>
          </a:xfrm>
          <a:prstGeom prst="rect">
            <a:avLst/>
          </a:prstGeom>
          <a:noFill/>
        </p:spPr>
        <p:txBody>
          <a:bodyPr wrap="square">
            <a:spAutoFit/>
          </a:bodyPr>
          <a:lstStyle/>
          <a:p>
            <a:r>
              <a:rPr lang="en-US" sz="2400" b="0" i="0" u="none" strike="noStrike" baseline="0" dirty="0">
                <a:latin typeface="Times New Roman" panose="02020603050405020304" pitchFamily="18" charset="0"/>
              </a:rPr>
              <a:t>At room temperature </a:t>
            </a:r>
          </a:p>
          <a:p>
            <a:r>
              <a:rPr lang="en-US" sz="2400" b="0" i="0" u="none" strike="noStrike" baseline="0" dirty="0">
                <a:latin typeface="Times New Roman" panose="02020603050405020304" pitchFamily="18" charset="0"/>
              </a:rPr>
              <a:t>V</a:t>
            </a:r>
            <a:r>
              <a:rPr lang="en-US" sz="2400" b="0" i="0" u="none" strike="noStrike" baseline="-25000" dirty="0">
                <a:latin typeface="Times New Roman" panose="02020603050405020304" pitchFamily="18" charset="0"/>
              </a:rPr>
              <a:t>T</a:t>
            </a:r>
            <a:r>
              <a:rPr lang="en-US" sz="2400" b="0" i="0" u="none" strike="noStrike" baseline="0" dirty="0">
                <a:latin typeface="Times New Roman" panose="02020603050405020304" pitchFamily="18" charset="0"/>
              </a:rPr>
              <a:t>=26mV</a:t>
            </a:r>
            <a:endParaRPr lang="en-US" sz="2400" dirty="0"/>
          </a:p>
        </p:txBody>
      </p:sp>
    </p:spTree>
    <p:extLst>
      <p:ext uri="{BB962C8B-B14F-4D97-AF65-F5344CB8AC3E}">
        <p14:creationId xmlns:p14="http://schemas.microsoft.com/office/powerpoint/2010/main" val="335034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BFD3B4A6-93EE-CF40-1CC8-BEEB4BE433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6771" y="1268060"/>
            <a:ext cx="3191628" cy="1776783"/>
          </a:xfrm>
          <a:prstGeom prst="rect">
            <a:avLst/>
          </a:prstGeom>
        </p:spPr>
      </p:pic>
      <p:pic>
        <p:nvPicPr>
          <p:cNvPr id="7" name="Picture 6">
            <a:extLst>
              <a:ext uri="{FF2B5EF4-FFF2-40B4-BE49-F238E27FC236}">
                <a16:creationId xmlns:a16="http://schemas.microsoft.com/office/drawing/2014/main" id="{EDABEB2B-1D98-B4D7-E6EE-321ED28B40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086770" y="3204680"/>
            <a:ext cx="5299281" cy="2665177"/>
          </a:xfrm>
          <a:prstGeom prst="rect">
            <a:avLst/>
          </a:prstGeom>
        </p:spPr>
      </p:pic>
      <p:sp>
        <p:nvSpPr>
          <p:cNvPr id="12" name="TextBox 11">
            <a:extLst>
              <a:ext uri="{FF2B5EF4-FFF2-40B4-BE49-F238E27FC236}">
                <a16:creationId xmlns:a16="http://schemas.microsoft.com/office/drawing/2014/main" id="{857AE654-C3AB-A348-09E3-35FAE5BB1F87}"/>
              </a:ext>
            </a:extLst>
          </p:cNvPr>
          <p:cNvSpPr txBox="1"/>
          <p:nvPr/>
        </p:nvSpPr>
        <p:spPr>
          <a:xfrm>
            <a:off x="6883810" y="1169642"/>
            <a:ext cx="4590435" cy="1200329"/>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Using this data, we can calculate R</a:t>
            </a:r>
            <a:r>
              <a:rPr lang="en-US" sz="2400" b="0" i="0" u="none" strike="noStrike" baseline="-25000" dirty="0">
                <a:latin typeface="Times New Roman" panose="02020603050405020304" pitchFamily="18" charset="0"/>
              </a:rPr>
              <a:t>C</a:t>
            </a:r>
            <a:r>
              <a:rPr lang="en-US" sz="2400" b="0" i="0" u="none" strike="noStrike" baseline="0" dirty="0">
                <a:latin typeface="Times New Roman" panose="02020603050405020304" pitchFamily="18" charset="0"/>
              </a:rPr>
              <a:t> then R</a:t>
            </a:r>
            <a:r>
              <a:rPr lang="en-US" sz="2400" b="0" i="0" u="none" strike="noStrike" baseline="-25000" dirty="0">
                <a:latin typeface="Times New Roman" panose="02020603050405020304" pitchFamily="18" charset="0"/>
              </a:rPr>
              <a:t>L</a:t>
            </a:r>
            <a:r>
              <a:rPr lang="en-US" sz="2400" b="0" i="0" u="none" strike="noStrike" baseline="0" dirty="0">
                <a:latin typeface="Times New Roman" panose="02020603050405020304" pitchFamily="18" charset="0"/>
              </a:rPr>
              <a:t>.</a:t>
            </a:r>
          </a:p>
          <a:p>
            <a:pPr algn="l"/>
            <a:r>
              <a:rPr lang="en-US" sz="2400" b="0" i="0" u="none" strike="noStrike" baseline="0" dirty="0">
                <a:latin typeface="Times New Roman" panose="02020603050405020304" pitchFamily="18" charset="0"/>
              </a:rPr>
              <a:t>Select V</a:t>
            </a:r>
            <a:r>
              <a:rPr lang="en-US" sz="2400" b="0" i="0" u="none" strike="noStrike" baseline="-25000" dirty="0">
                <a:latin typeface="Times New Roman" panose="02020603050405020304" pitchFamily="18" charset="0"/>
              </a:rPr>
              <a:t>CE</a:t>
            </a:r>
            <a:r>
              <a:rPr lang="en-US" sz="2400" b="0" i="0" u="none" strike="noStrike" baseline="0" dirty="0">
                <a:latin typeface="Times New Roman" panose="02020603050405020304" pitchFamily="18" charset="0"/>
              </a:rPr>
              <a:t> = 0.5V</a:t>
            </a:r>
            <a:r>
              <a:rPr lang="en-US" sz="2400" b="0" i="0" u="none" strike="noStrike" baseline="-25000" dirty="0">
                <a:latin typeface="Times New Roman" panose="02020603050405020304" pitchFamily="18" charset="0"/>
              </a:rPr>
              <a:t>CC</a:t>
            </a:r>
            <a:endParaRPr lang="en-US" sz="2400" baseline="-25000" dirty="0"/>
          </a:p>
        </p:txBody>
      </p:sp>
      <p:cxnSp>
        <p:nvCxnSpPr>
          <p:cNvPr id="14" name="Straight Connector 13">
            <a:extLst>
              <a:ext uri="{FF2B5EF4-FFF2-40B4-BE49-F238E27FC236}">
                <a16:creationId xmlns:a16="http://schemas.microsoft.com/office/drawing/2014/main" id="{62EAC9CE-3BA7-0D82-BEED-D5863E840EE7}"/>
              </a:ext>
            </a:extLst>
          </p:cNvPr>
          <p:cNvCxnSpPr/>
          <p:nvPr/>
        </p:nvCxnSpPr>
        <p:spPr>
          <a:xfrm>
            <a:off x="6400798" y="1169642"/>
            <a:ext cx="0" cy="54126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E216B5-A0DF-50E1-740E-1DD88A2595A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883810" y="2502749"/>
            <a:ext cx="4554752" cy="701931"/>
          </a:xfrm>
          <a:prstGeom prst="rect">
            <a:avLst/>
          </a:prstGeom>
        </p:spPr>
      </p:pic>
      <p:pic>
        <p:nvPicPr>
          <p:cNvPr id="20" name="Picture 19">
            <a:extLst>
              <a:ext uri="{FF2B5EF4-FFF2-40B4-BE49-F238E27FC236}">
                <a16:creationId xmlns:a16="http://schemas.microsoft.com/office/drawing/2014/main" id="{AC866771-E9AD-422A-0A32-24D0583F17E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908830" y="3204680"/>
            <a:ext cx="4540393" cy="1041779"/>
          </a:xfrm>
          <a:prstGeom prst="rect">
            <a:avLst/>
          </a:prstGeom>
        </p:spPr>
      </p:pic>
    </p:spTree>
    <p:extLst>
      <p:ext uri="{BB962C8B-B14F-4D97-AF65-F5344CB8AC3E}">
        <p14:creationId xmlns:p14="http://schemas.microsoft.com/office/powerpoint/2010/main" val="1426129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97A38747-90D0-66E7-D364-2BE9AE9CAD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6631" y="1296433"/>
            <a:ext cx="4919649" cy="1122295"/>
          </a:xfrm>
          <a:prstGeom prst="rect">
            <a:avLst/>
          </a:prstGeom>
        </p:spPr>
      </p:pic>
      <p:cxnSp>
        <p:nvCxnSpPr>
          <p:cNvPr id="9" name="Straight Connector 8">
            <a:extLst>
              <a:ext uri="{FF2B5EF4-FFF2-40B4-BE49-F238E27FC236}">
                <a16:creationId xmlns:a16="http://schemas.microsoft.com/office/drawing/2014/main" id="{E8D6E352-53E8-5BC6-5496-99EC512C27EC}"/>
              </a:ext>
            </a:extLst>
          </p:cNvPr>
          <p:cNvCxnSpPr/>
          <p:nvPr/>
        </p:nvCxnSpPr>
        <p:spPr>
          <a:xfrm>
            <a:off x="6400798" y="1169642"/>
            <a:ext cx="0" cy="54126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5A9632A-F922-B11F-789F-FFF4DDA3284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312605" y="2569855"/>
            <a:ext cx="4525545" cy="497810"/>
          </a:xfrm>
          <a:prstGeom prst="rect">
            <a:avLst/>
          </a:prstGeom>
        </p:spPr>
      </p:pic>
      <p:pic>
        <p:nvPicPr>
          <p:cNvPr id="15" name="Picture 14">
            <a:extLst>
              <a:ext uri="{FF2B5EF4-FFF2-40B4-BE49-F238E27FC236}">
                <a16:creationId xmlns:a16="http://schemas.microsoft.com/office/drawing/2014/main" id="{54B6AD27-2361-F85E-0EC8-54959E0B4B8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66382" y="3083904"/>
            <a:ext cx="5232157" cy="1144586"/>
          </a:xfrm>
          <a:prstGeom prst="rect">
            <a:avLst/>
          </a:prstGeom>
        </p:spPr>
      </p:pic>
      <p:pic>
        <p:nvPicPr>
          <p:cNvPr id="17" name="Picture 16">
            <a:extLst>
              <a:ext uri="{FF2B5EF4-FFF2-40B4-BE49-F238E27FC236}">
                <a16:creationId xmlns:a16="http://schemas.microsoft.com/office/drawing/2014/main" id="{97F82560-ED29-29FA-8D0E-BBD4F2E2EEC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66381" y="4379315"/>
            <a:ext cx="5232157" cy="989097"/>
          </a:xfrm>
          <a:prstGeom prst="rect">
            <a:avLst/>
          </a:prstGeom>
        </p:spPr>
      </p:pic>
      <p:sp>
        <p:nvSpPr>
          <p:cNvPr id="21" name="TextBox 20">
            <a:extLst>
              <a:ext uri="{FF2B5EF4-FFF2-40B4-BE49-F238E27FC236}">
                <a16:creationId xmlns:a16="http://schemas.microsoft.com/office/drawing/2014/main" id="{505F1C44-1113-E4DA-3344-F7AE383572D4}"/>
              </a:ext>
            </a:extLst>
          </p:cNvPr>
          <p:cNvSpPr txBox="1"/>
          <p:nvPr/>
        </p:nvSpPr>
        <p:spPr>
          <a:xfrm>
            <a:off x="6805317" y="1182431"/>
            <a:ext cx="3833349" cy="461665"/>
          </a:xfrm>
          <a:prstGeom prst="rect">
            <a:avLst/>
          </a:prstGeom>
          <a:noFill/>
        </p:spPr>
        <p:txBody>
          <a:bodyPr wrap="square">
            <a:spAutoFit/>
          </a:bodyPr>
          <a:lstStyle/>
          <a:p>
            <a:r>
              <a:rPr lang="en-US" sz="2400" b="0" i="0" u="none" strike="noStrike" baseline="0" dirty="0">
                <a:latin typeface="Times New Roman" panose="02020603050405020304" pitchFamily="18" charset="0"/>
              </a:rPr>
              <a:t>Now calculate R</a:t>
            </a:r>
            <a:r>
              <a:rPr lang="en-US" sz="2400" b="0" i="0" u="none" strike="noStrike" baseline="-25000" dirty="0">
                <a:latin typeface="Times New Roman" panose="02020603050405020304" pitchFamily="18" charset="0"/>
              </a:rPr>
              <a:t>B</a:t>
            </a:r>
            <a:r>
              <a:rPr lang="en-US" sz="2400" b="0" i="0" u="none" strike="noStrike" baseline="0" dirty="0">
                <a:latin typeface="Times New Roman" panose="02020603050405020304" pitchFamily="18" charset="0"/>
              </a:rPr>
              <a:t> using</a:t>
            </a:r>
            <a:endParaRPr lang="en-US" sz="2400" dirty="0"/>
          </a:p>
        </p:txBody>
      </p:sp>
      <p:pic>
        <p:nvPicPr>
          <p:cNvPr id="23" name="Picture 22">
            <a:extLst>
              <a:ext uri="{FF2B5EF4-FFF2-40B4-BE49-F238E27FC236}">
                <a16:creationId xmlns:a16="http://schemas.microsoft.com/office/drawing/2014/main" id="{042B4594-9796-3C5F-A1E3-007275A178E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6963444" y="1769806"/>
            <a:ext cx="3675215" cy="1128355"/>
          </a:xfrm>
          <a:prstGeom prst="rect">
            <a:avLst/>
          </a:prstGeom>
        </p:spPr>
      </p:pic>
      <p:pic>
        <p:nvPicPr>
          <p:cNvPr id="25" name="Picture 24">
            <a:extLst>
              <a:ext uri="{FF2B5EF4-FFF2-40B4-BE49-F238E27FC236}">
                <a16:creationId xmlns:a16="http://schemas.microsoft.com/office/drawing/2014/main" id="{5A12AE33-709C-30BD-A69F-2514FD9ACC6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tretch>
            <a:fillRect/>
          </a:stretch>
        </p:blipFill>
        <p:spPr>
          <a:xfrm>
            <a:off x="6805317" y="2995414"/>
            <a:ext cx="2300480" cy="449519"/>
          </a:xfrm>
          <a:prstGeom prst="rect">
            <a:avLst/>
          </a:prstGeom>
        </p:spPr>
      </p:pic>
      <p:pic>
        <p:nvPicPr>
          <p:cNvPr id="27" name="Picture 26">
            <a:extLst>
              <a:ext uri="{FF2B5EF4-FFF2-40B4-BE49-F238E27FC236}">
                <a16:creationId xmlns:a16="http://schemas.microsoft.com/office/drawing/2014/main" id="{D9B61360-86B0-A6B9-9B79-3FFE7E491E99}"/>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tretch>
            <a:fillRect/>
          </a:stretch>
        </p:blipFill>
        <p:spPr>
          <a:xfrm>
            <a:off x="6603056" y="3458277"/>
            <a:ext cx="5222299" cy="2691797"/>
          </a:xfrm>
          <a:prstGeom prst="rect">
            <a:avLst/>
          </a:prstGeom>
        </p:spPr>
      </p:pic>
      <p:sp>
        <p:nvSpPr>
          <p:cNvPr id="28" name="Rectangle: Rounded Corners 27">
            <a:extLst>
              <a:ext uri="{FF2B5EF4-FFF2-40B4-BE49-F238E27FC236}">
                <a16:creationId xmlns:a16="http://schemas.microsoft.com/office/drawing/2014/main" id="{8DCC99BB-0096-2F8A-257D-0F7C5FF183FA}"/>
              </a:ext>
            </a:extLst>
          </p:cNvPr>
          <p:cNvSpPr/>
          <p:nvPr/>
        </p:nvSpPr>
        <p:spPr>
          <a:xfrm>
            <a:off x="5589639" y="4572000"/>
            <a:ext cx="608899" cy="5914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8F8C155-272A-0EB5-14CA-98C70740E09B}"/>
              </a:ext>
            </a:extLst>
          </p:cNvPr>
          <p:cNvSpPr/>
          <p:nvPr/>
        </p:nvSpPr>
        <p:spPr>
          <a:xfrm>
            <a:off x="7039897" y="3709336"/>
            <a:ext cx="983226" cy="5914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828565A-3CBD-3C6C-E3AC-1264AE8ACF2F}"/>
              </a:ext>
            </a:extLst>
          </p:cNvPr>
          <p:cNvCxnSpPr>
            <a:stCxn id="28" idx="3"/>
          </p:cNvCxnSpPr>
          <p:nvPr/>
        </p:nvCxnSpPr>
        <p:spPr>
          <a:xfrm flipV="1">
            <a:off x="6198538" y="4300762"/>
            <a:ext cx="870855" cy="5669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91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19768AFD-9D66-B368-85F0-28A3FF1BEB04}"/>
              </a:ext>
            </a:extLst>
          </p:cNvPr>
          <p:cNvSpPr txBox="1"/>
          <p:nvPr/>
        </p:nvSpPr>
        <p:spPr>
          <a:xfrm>
            <a:off x="1043447" y="1182431"/>
            <a:ext cx="3897261" cy="461665"/>
          </a:xfrm>
          <a:prstGeom prst="rect">
            <a:avLst/>
          </a:prstGeom>
          <a:noFill/>
        </p:spPr>
        <p:txBody>
          <a:bodyPr wrap="square">
            <a:spAutoFit/>
          </a:bodyPr>
          <a:lstStyle/>
          <a:p>
            <a:r>
              <a:rPr lang="en-US" sz="2400" b="0" i="0" u="none" strike="noStrike" baseline="0" dirty="0">
                <a:latin typeface="Times New Roman" panose="02020603050405020304" pitchFamily="18" charset="0"/>
              </a:rPr>
              <a:t>From the input loop equation</a:t>
            </a:r>
            <a:endParaRPr lang="en-US" sz="2400" dirty="0"/>
          </a:p>
        </p:txBody>
      </p:sp>
      <p:cxnSp>
        <p:nvCxnSpPr>
          <p:cNvPr id="12" name="Straight Connector 11">
            <a:extLst>
              <a:ext uri="{FF2B5EF4-FFF2-40B4-BE49-F238E27FC236}">
                <a16:creationId xmlns:a16="http://schemas.microsoft.com/office/drawing/2014/main" id="{D1555163-C1F6-C29E-0DF4-0195C2302368}"/>
              </a:ext>
            </a:extLst>
          </p:cNvPr>
          <p:cNvCxnSpPr/>
          <p:nvPr/>
        </p:nvCxnSpPr>
        <p:spPr>
          <a:xfrm>
            <a:off x="6400798" y="1169642"/>
            <a:ext cx="0" cy="54126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9FEF18-9CBC-8DF8-EAD7-5CFC57A52F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043446" y="1769807"/>
            <a:ext cx="4448393" cy="722663"/>
          </a:xfrm>
          <a:prstGeom prst="rect">
            <a:avLst/>
          </a:prstGeom>
        </p:spPr>
      </p:pic>
      <p:pic>
        <p:nvPicPr>
          <p:cNvPr id="13" name="Picture 12">
            <a:extLst>
              <a:ext uri="{FF2B5EF4-FFF2-40B4-BE49-F238E27FC236}">
                <a16:creationId xmlns:a16="http://schemas.microsoft.com/office/drawing/2014/main" id="{EB6EAF28-C052-B4A6-FF26-AEA13A41694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768508" y="1196946"/>
            <a:ext cx="1446662" cy="447150"/>
          </a:xfrm>
          <a:prstGeom prst="rect">
            <a:avLst/>
          </a:prstGeom>
        </p:spPr>
      </p:pic>
      <p:pic>
        <p:nvPicPr>
          <p:cNvPr id="15" name="Picture 14">
            <a:extLst>
              <a:ext uri="{FF2B5EF4-FFF2-40B4-BE49-F238E27FC236}">
                <a16:creationId xmlns:a16="http://schemas.microsoft.com/office/drawing/2014/main" id="{6AD195BC-B67F-D784-D28E-2D08294CFD3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923924" y="4147246"/>
            <a:ext cx="3693248" cy="855579"/>
          </a:xfrm>
          <a:prstGeom prst="rect">
            <a:avLst/>
          </a:prstGeom>
        </p:spPr>
      </p:pic>
      <p:pic>
        <p:nvPicPr>
          <p:cNvPr id="17" name="Picture 16">
            <a:extLst>
              <a:ext uri="{FF2B5EF4-FFF2-40B4-BE49-F238E27FC236}">
                <a16:creationId xmlns:a16="http://schemas.microsoft.com/office/drawing/2014/main" id="{52D5463E-C35F-DD5E-50FF-1307711268C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923924" y="2618181"/>
            <a:ext cx="5364110" cy="1529065"/>
          </a:xfrm>
          <a:prstGeom prst="rect">
            <a:avLst/>
          </a:prstGeom>
        </p:spPr>
      </p:pic>
      <p:pic>
        <p:nvPicPr>
          <p:cNvPr id="19" name="Picture 18">
            <a:extLst>
              <a:ext uri="{FF2B5EF4-FFF2-40B4-BE49-F238E27FC236}">
                <a16:creationId xmlns:a16="http://schemas.microsoft.com/office/drawing/2014/main" id="{81221129-B918-2E37-54E5-E0C2801BB895}"/>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923923" y="5002824"/>
            <a:ext cx="5291245" cy="1579475"/>
          </a:xfrm>
          <a:prstGeom prst="rect">
            <a:avLst/>
          </a:prstGeom>
        </p:spPr>
      </p:pic>
      <p:cxnSp>
        <p:nvCxnSpPr>
          <p:cNvPr id="21" name="Straight Connector 20">
            <a:extLst>
              <a:ext uri="{FF2B5EF4-FFF2-40B4-BE49-F238E27FC236}">
                <a16:creationId xmlns:a16="http://schemas.microsoft.com/office/drawing/2014/main" id="{B91DF713-8A83-DA10-A84C-C38D26DAEDF7}"/>
              </a:ext>
            </a:extLst>
          </p:cNvPr>
          <p:cNvCxnSpPr/>
          <p:nvPr/>
        </p:nvCxnSpPr>
        <p:spPr>
          <a:xfrm>
            <a:off x="791190" y="4147246"/>
            <a:ext cx="5616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FDDDB3-805B-EA1D-63F8-CB9E6BC66280}"/>
              </a:ext>
            </a:extLst>
          </p:cNvPr>
          <p:cNvSpPr txBox="1"/>
          <p:nvPr/>
        </p:nvSpPr>
        <p:spPr>
          <a:xfrm>
            <a:off x="6586427" y="1169642"/>
            <a:ext cx="3766941" cy="461665"/>
          </a:xfrm>
          <a:prstGeom prst="rect">
            <a:avLst/>
          </a:prstGeom>
          <a:noFill/>
        </p:spPr>
        <p:txBody>
          <a:bodyPr wrap="square">
            <a:spAutoFit/>
          </a:bodyPr>
          <a:lstStyle/>
          <a:p>
            <a:r>
              <a:rPr lang="en-US" sz="2400" b="1" i="0" u="sng" strike="noStrike" baseline="0" dirty="0">
                <a:latin typeface="Times New Roman" panose="02020603050405020304" pitchFamily="18" charset="0"/>
              </a:rPr>
              <a:t>Design of Capacitors</a:t>
            </a:r>
            <a:endParaRPr lang="en-US" sz="2400" u="sng" dirty="0"/>
          </a:p>
        </p:txBody>
      </p:sp>
      <p:sp>
        <p:nvSpPr>
          <p:cNvPr id="25" name="TextBox 24">
            <a:extLst>
              <a:ext uri="{FF2B5EF4-FFF2-40B4-BE49-F238E27FC236}">
                <a16:creationId xmlns:a16="http://schemas.microsoft.com/office/drawing/2014/main" id="{E9846711-8798-3727-6A26-CA9CE002D69C}"/>
              </a:ext>
            </a:extLst>
          </p:cNvPr>
          <p:cNvSpPr txBox="1"/>
          <p:nvPr/>
        </p:nvSpPr>
        <p:spPr>
          <a:xfrm>
            <a:off x="6520319" y="1644096"/>
            <a:ext cx="5470116" cy="1569660"/>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If the lower cut-off frequency is </a:t>
            </a:r>
            <a:r>
              <a:rPr lang="en-US" sz="2400" b="0" i="0" u="none" strike="noStrike" baseline="0" dirty="0" err="1">
                <a:latin typeface="Times New Roman" panose="02020603050405020304" pitchFamily="18" charset="0"/>
              </a:rPr>
              <a:t>f</a:t>
            </a:r>
            <a:r>
              <a:rPr lang="en-US" sz="2400" b="0" i="0" u="none" strike="noStrike" baseline="-25000" dirty="0" err="1">
                <a:latin typeface="Times New Roman" panose="02020603050405020304" pitchFamily="18" charset="0"/>
              </a:rPr>
              <a:t>L</a:t>
            </a:r>
            <a:r>
              <a:rPr lang="en-US" sz="2400" b="0" i="0" u="none" strike="noStrike" baseline="0" dirty="0">
                <a:latin typeface="Times New Roman" panose="02020603050405020304" pitchFamily="18" charset="0"/>
              </a:rPr>
              <a:t> and the upper cut-off frequency is </a:t>
            </a:r>
            <a:r>
              <a:rPr lang="en-US" sz="2400" b="0" i="0" u="none" strike="noStrike" baseline="0" dirty="0" err="1">
                <a:latin typeface="Times New Roman" panose="02020603050405020304" pitchFamily="18" charset="0"/>
              </a:rPr>
              <a:t>f</a:t>
            </a:r>
            <a:r>
              <a:rPr lang="en-US" sz="2400" b="0" i="0" u="none" strike="noStrike" baseline="-25000" dirty="0" err="1">
                <a:latin typeface="Times New Roman" panose="02020603050405020304" pitchFamily="18" charset="0"/>
              </a:rPr>
              <a:t>H</a:t>
            </a:r>
            <a:r>
              <a:rPr lang="en-US" sz="2400" b="0" i="0" u="none" strike="noStrike" baseline="0" dirty="0">
                <a:latin typeface="Times New Roman" panose="02020603050405020304" pitchFamily="18" charset="0"/>
              </a:rPr>
              <a:t>, then the value of the emitter bypass capacitor C</a:t>
            </a:r>
            <a:r>
              <a:rPr lang="en-US" sz="2400" b="0" i="0" u="none" strike="noStrike" baseline="-25000" dirty="0">
                <a:latin typeface="Times New Roman" panose="02020603050405020304" pitchFamily="18" charset="0"/>
              </a:rPr>
              <a:t>2</a:t>
            </a:r>
            <a:r>
              <a:rPr lang="en-US" sz="2400" b="0" i="0" u="none" strike="noStrike" baseline="0" dirty="0">
                <a:latin typeface="Times New Roman" panose="02020603050405020304" pitchFamily="18" charset="0"/>
              </a:rPr>
              <a:t> can be calculated from</a:t>
            </a:r>
            <a:endParaRPr lang="en-US" sz="2400" dirty="0"/>
          </a:p>
        </p:txBody>
      </p:sp>
      <p:pic>
        <p:nvPicPr>
          <p:cNvPr id="27" name="Picture 26">
            <a:extLst>
              <a:ext uri="{FF2B5EF4-FFF2-40B4-BE49-F238E27FC236}">
                <a16:creationId xmlns:a16="http://schemas.microsoft.com/office/drawing/2014/main" id="{A624E386-E401-1ED2-FC9A-A04E05E9CD71}"/>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tretch>
            <a:fillRect/>
          </a:stretch>
        </p:blipFill>
        <p:spPr>
          <a:xfrm>
            <a:off x="7461167" y="3281440"/>
            <a:ext cx="2775135" cy="725609"/>
          </a:xfrm>
          <a:prstGeom prst="rect">
            <a:avLst/>
          </a:prstGeom>
        </p:spPr>
      </p:pic>
      <p:pic>
        <p:nvPicPr>
          <p:cNvPr id="29" name="Picture 28">
            <a:extLst>
              <a:ext uri="{FF2B5EF4-FFF2-40B4-BE49-F238E27FC236}">
                <a16:creationId xmlns:a16="http://schemas.microsoft.com/office/drawing/2014/main" id="{78240047-8040-B125-DCCC-2BB01D90DC09}"/>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tretch>
            <a:fillRect/>
          </a:stretch>
        </p:blipFill>
        <p:spPr>
          <a:xfrm>
            <a:off x="6596078" y="4299688"/>
            <a:ext cx="5050233" cy="725608"/>
          </a:xfrm>
          <a:prstGeom prst="rect">
            <a:avLst/>
          </a:prstGeom>
        </p:spPr>
      </p:pic>
    </p:spTree>
    <p:extLst>
      <p:ext uri="{BB962C8B-B14F-4D97-AF65-F5344CB8AC3E}">
        <p14:creationId xmlns:p14="http://schemas.microsoft.com/office/powerpoint/2010/main" val="1966475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4186C6BC-5DCF-5F3D-45C0-0DE41825B4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59253" y="2925695"/>
            <a:ext cx="7795765" cy="892121"/>
          </a:xfrm>
          <a:prstGeom prst="rect">
            <a:avLst/>
          </a:prstGeom>
        </p:spPr>
      </p:pic>
      <p:pic>
        <p:nvPicPr>
          <p:cNvPr id="7" name="Picture 6">
            <a:extLst>
              <a:ext uri="{FF2B5EF4-FFF2-40B4-BE49-F238E27FC236}">
                <a16:creationId xmlns:a16="http://schemas.microsoft.com/office/drawing/2014/main" id="{6E3C45E2-7937-4AEB-D7BC-11999AF66F7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673395" y="4813648"/>
            <a:ext cx="6138096" cy="976179"/>
          </a:xfrm>
          <a:prstGeom prst="rect">
            <a:avLst/>
          </a:prstGeom>
        </p:spPr>
      </p:pic>
      <p:sp>
        <p:nvSpPr>
          <p:cNvPr id="12" name="TextBox 11">
            <a:extLst>
              <a:ext uri="{FF2B5EF4-FFF2-40B4-BE49-F238E27FC236}">
                <a16:creationId xmlns:a16="http://schemas.microsoft.com/office/drawing/2014/main" id="{9E30AB54-51DA-FA53-F7A9-2B70F22192AD}"/>
              </a:ext>
            </a:extLst>
          </p:cNvPr>
          <p:cNvSpPr txBox="1"/>
          <p:nvPr/>
        </p:nvSpPr>
        <p:spPr>
          <a:xfrm>
            <a:off x="1102442" y="1303951"/>
            <a:ext cx="7141906" cy="461665"/>
          </a:xfrm>
          <a:prstGeom prst="rect">
            <a:avLst/>
          </a:prstGeom>
          <a:noFill/>
        </p:spPr>
        <p:txBody>
          <a:bodyPr wrap="square">
            <a:spAutoFit/>
          </a:bodyPr>
          <a:lstStyle/>
          <a:p>
            <a:r>
              <a:rPr lang="en-US" sz="2400" b="0" i="0" u="none" strike="noStrike" baseline="0" dirty="0">
                <a:latin typeface="Times New Roman" panose="02020603050405020304" pitchFamily="18" charset="0"/>
              </a:rPr>
              <a:t>The coupling capacitor C</a:t>
            </a:r>
            <a:r>
              <a:rPr lang="en-US" sz="2400" b="0" i="0" u="none" strike="noStrike" baseline="-25000" dirty="0">
                <a:latin typeface="Times New Roman" panose="02020603050405020304" pitchFamily="18" charset="0"/>
              </a:rPr>
              <a:t>1</a:t>
            </a:r>
            <a:r>
              <a:rPr lang="en-US" sz="2400" b="0" i="0" u="none" strike="noStrike" baseline="0" dirty="0">
                <a:latin typeface="Times New Roman" panose="02020603050405020304" pitchFamily="18" charset="0"/>
              </a:rPr>
              <a:t> can be calculated from</a:t>
            </a:r>
            <a:endParaRPr lang="en-US" sz="2400" dirty="0"/>
          </a:p>
        </p:txBody>
      </p:sp>
      <p:pic>
        <p:nvPicPr>
          <p:cNvPr id="14" name="Picture 13">
            <a:extLst>
              <a:ext uri="{FF2B5EF4-FFF2-40B4-BE49-F238E27FC236}">
                <a16:creationId xmlns:a16="http://schemas.microsoft.com/office/drawing/2014/main" id="{BFC1B0A6-BA26-82F9-5321-E484DCA5042C}"/>
              </a:ext>
            </a:extLst>
          </p:cNvPr>
          <p:cNvPicPr>
            <a:picLocks noChangeAspect="1"/>
          </p:cNvPicPr>
          <p:nvPr/>
        </p:nvPicPr>
        <p:blipFill>
          <a:blip r:embed="rId6"/>
          <a:stretch>
            <a:fillRect/>
          </a:stretch>
        </p:blipFill>
        <p:spPr>
          <a:xfrm>
            <a:off x="1102442" y="1979191"/>
            <a:ext cx="5503700" cy="892121"/>
          </a:xfrm>
          <a:prstGeom prst="rect">
            <a:avLst/>
          </a:prstGeom>
        </p:spPr>
      </p:pic>
      <p:sp>
        <p:nvSpPr>
          <p:cNvPr id="16" name="TextBox 15">
            <a:extLst>
              <a:ext uri="{FF2B5EF4-FFF2-40B4-BE49-F238E27FC236}">
                <a16:creationId xmlns:a16="http://schemas.microsoft.com/office/drawing/2014/main" id="{46B48500-FD74-C9AF-D9A3-25A9A0E7FE28}"/>
              </a:ext>
            </a:extLst>
          </p:cNvPr>
          <p:cNvSpPr txBox="1"/>
          <p:nvPr/>
        </p:nvSpPr>
        <p:spPr>
          <a:xfrm>
            <a:off x="959252" y="4102518"/>
            <a:ext cx="9113896" cy="461665"/>
          </a:xfrm>
          <a:prstGeom prst="rect">
            <a:avLst/>
          </a:prstGeom>
          <a:noFill/>
        </p:spPr>
        <p:txBody>
          <a:bodyPr wrap="square">
            <a:spAutoFit/>
          </a:bodyPr>
          <a:lstStyle/>
          <a:p>
            <a:r>
              <a:rPr lang="en-US" sz="2400" b="0" i="0" u="none" strike="noStrike" baseline="0" dirty="0">
                <a:latin typeface="Times New Roman" panose="02020603050405020304" pitchFamily="18" charset="0"/>
              </a:rPr>
              <a:t>The value of the coupling capacitor C</a:t>
            </a:r>
            <a:r>
              <a:rPr lang="en-US" sz="2400" b="0" i="0" u="none" strike="noStrike" baseline="-25000" dirty="0">
                <a:latin typeface="Times New Roman" panose="02020603050405020304" pitchFamily="18" charset="0"/>
              </a:rPr>
              <a:t>2</a:t>
            </a:r>
            <a:r>
              <a:rPr lang="en-US" sz="2400" b="0" i="0" u="none" strike="noStrike" baseline="0" dirty="0">
                <a:latin typeface="Times New Roman" panose="02020603050405020304" pitchFamily="18" charset="0"/>
              </a:rPr>
              <a:t> can be calculated from</a:t>
            </a:r>
            <a:endParaRPr lang="en-US" sz="2400" dirty="0"/>
          </a:p>
        </p:txBody>
      </p:sp>
      <p:pic>
        <p:nvPicPr>
          <p:cNvPr id="18" name="Picture 17">
            <a:extLst>
              <a:ext uri="{FF2B5EF4-FFF2-40B4-BE49-F238E27FC236}">
                <a16:creationId xmlns:a16="http://schemas.microsoft.com/office/drawing/2014/main" id="{564518F4-B90C-F1FB-3F54-57BEDE87EE57}"/>
              </a:ext>
            </a:extLst>
          </p:cNvPr>
          <p:cNvPicPr>
            <a:picLocks noChangeAspect="1"/>
          </p:cNvPicPr>
          <p:nvPr/>
        </p:nvPicPr>
        <p:blipFill>
          <a:blip r:embed="rId7"/>
          <a:stretch>
            <a:fillRect/>
          </a:stretch>
        </p:blipFill>
        <p:spPr>
          <a:xfrm>
            <a:off x="1102442" y="4769345"/>
            <a:ext cx="2776384" cy="973330"/>
          </a:xfrm>
          <a:prstGeom prst="rect">
            <a:avLst/>
          </a:prstGeom>
        </p:spPr>
      </p:pic>
      <p:sp>
        <p:nvSpPr>
          <p:cNvPr id="19" name="Arrow: Right 18">
            <a:extLst>
              <a:ext uri="{FF2B5EF4-FFF2-40B4-BE49-F238E27FC236}">
                <a16:creationId xmlns:a16="http://schemas.microsoft.com/office/drawing/2014/main" id="{12C68877-42D7-F926-32EA-0D6EE818F7CA}"/>
              </a:ext>
            </a:extLst>
          </p:cNvPr>
          <p:cNvSpPr/>
          <p:nvPr/>
        </p:nvSpPr>
        <p:spPr>
          <a:xfrm>
            <a:off x="3878826" y="5108527"/>
            <a:ext cx="693174" cy="298039"/>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72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 name="Picture 2">
            <a:extLst>
              <a:ext uri="{FF2B5EF4-FFF2-40B4-BE49-F238E27FC236}">
                <a16:creationId xmlns:a16="http://schemas.microsoft.com/office/drawing/2014/main" id="{44FA2BB5-723E-2A3B-1CE7-A69379D87DE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6053" y="1307996"/>
            <a:ext cx="10272609" cy="2121001"/>
          </a:xfrm>
          <a:prstGeom prst="rect">
            <a:avLst/>
          </a:prstGeom>
        </p:spPr>
      </p:pic>
    </p:spTree>
    <p:extLst>
      <p:ext uri="{BB962C8B-B14F-4D97-AF65-F5344CB8AC3E}">
        <p14:creationId xmlns:p14="http://schemas.microsoft.com/office/powerpoint/2010/main" val="39790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90C005E-2C6A-C9CC-9B60-823C32BBECCE}"/>
              </a:ext>
            </a:extLst>
          </p:cNvPr>
          <p:cNvGrpSpPr/>
          <p:nvPr/>
        </p:nvGrpSpPr>
        <p:grpSpPr>
          <a:xfrm>
            <a:off x="1291850" y="1769807"/>
            <a:ext cx="4804149" cy="3087331"/>
            <a:chOff x="2056218" y="1902544"/>
            <a:chExt cx="4804149" cy="3087331"/>
          </a:xfrm>
        </p:grpSpPr>
        <p:sp>
          <p:nvSpPr>
            <p:cNvPr id="2" name="Rectangle 1">
              <a:extLst>
                <a:ext uri="{FF2B5EF4-FFF2-40B4-BE49-F238E27FC236}">
                  <a16:creationId xmlns:a16="http://schemas.microsoft.com/office/drawing/2014/main" id="{2A860EE7-2AE5-CD60-D42D-A25A50FCEE92}"/>
                </a:ext>
              </a:extLst>
            </p:cNvPr>
            <p:cNvSpPr/>
            <p:nvPr/>
          </p:nvSpPr>
          <p:spPr>
            <a:xfrm>
              <a:off x="2566221" y="2588342"/>
              <a:ext cx="427703" cy="1681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10EF5B8-F4EC-4735-6633-F1A07D2CA4F1}"/>
                </a:ext>
              </a:extLst>
            </p:cNvPr>
            <p:cNvCxnSpPr/>
            <p:nvPr/>
          </p:nvCxnSpPr>
          <p:spPr>
            <a:xfrm>
              <a:off x="2802192" y="1917290"/>
              <a:ext cx="336754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05E3CF5-0B10-6F04-62D3-F863A54A0ED2}"/>
                </a:ext>
              </a:extLst>
            </p:cNvPr>
            <p:cNvCxnSpPr/>
            <p:nvPr/>
          </p:nvCxnSpPr>
          <p:spPr>
            <a:xfrm>
              <a:off x="2772696" y="4989875"/>
              <a:ext cx="336754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3ACAECC-5F23-BDF8-7FAB-C85D33861F93}"/>
                </a:ext>
              </a:extLst>
            </p:cNvPr>
            <p:cNvCxnSpPr>
              <a:cxnSpLocks/>
            </p:cNvCxnSpPr>
            <p:nvPr/>
          </p:nvCxnSpPr>
          <p:spPr>
            <a:xfrm flipV="1">
              <a:off x="2780073" y="1902544"/>
              <a:ext cx="0" cy="72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8FE09DA-AE06-74A3-0765-0D43F62AE82E}"/>
                </a:ext>
              </a:extLst>
            </p:cNvPr>
            <p:cNvCxnSpPr>
              <a:cxnSpLocks/>
            </p:cNvCxnSpPr>
            <p:nvPr/>
          </p:nvCxnSpPr>
          <p:spPr>
            <a:xfrm flipV="1">
              <a:off x="2784993" y="4267195"/>
              <a:ext cx="0" cy="72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ECD3635-5F3D-C094-92FC-8BEBD94DDECE}"/>
                </a:ext>
              </a:extLst>
            </p:cNvPr>
            <p:cNvCxnSpPr>
              <a:cxnSpLocks/>
            </p:cNvCxnSpPr>
            <p:nvPr/>
          </p:nvCxnSpPr>
          <p:spPr>
            <a:xfrm flipV="1">
              <a:off x="6167285" y="1917290"/>
              <a:ext cx="0" cy="144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E062538-B827-AFAB-F9EF-C5E67BAC6440}"/>
                </a:ext>
              </a:extLst>
            </p:cNvPr>
            <p:cNvCxnSpPr>
              <a:cxnSpLocks/>
            </p:cNvCxnSpPr>
            <p:nvPr/>
          </p:nvCxnSpPr>
          <p:spPr>
            <a:xfrm flipV="1">
              <a:off x="6137786" y="3541975"/>
              <a:ext cx="0" cy="144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72BCBAA-B367-C882-65D0-AA68AEE2DAD3}"/>
                </a:ext>
              </a:extLst>
            </p:cNvPr>
            <p:cNvCxnSpPr/>
            <p:nvPr/>
          </p:nvCxnSpPr>
          <p:spPr>
            <a:xfrm>
              <a:off x="5560141" y="3357290"/>
              <a:ext cx="11061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5CE6073-01BA-C029-89E0-E56768190762}"/>
                </a:ext>
              </a:extLst>
            </p:cNvPr>
            <p:cNvCxnSpPr/>
            <p:nvPr/>
          </p:nvCxnSpPr>
          <p:spPr>
            <a:xfrm>
              <a:off x="5840361" y="3524012"/>
              <a:ext cx="612000"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9F8BBC2-314E-151A-CAE8-F4974DDBABAF}"/>
                </a:ext>
              </a:extLst>
            </p:cNvPr>
            <p:cNvSpPr txBox="1"/>
            <p:nvPr/>
          </p:nvSpPr>
          <p:spPr>
            <a:xfrm>
              <a:off x="6248374" y="3506254"/>
              <a:ext cx="611993" cy="523220"/>
            </a:xfrm>
            <a:prstGeom prst="rect">
              <a:avLst/>
            </a:prstGeom>
            <a:noFill/>
          </p:spPr>
          <p:txBody>
            <a:bodyPr wrap="square" rtlCol="0">
              <a:spAutoFit/>
            </a:bodyPr>
            <a:lstStyle/>
            <a:p>
              <a:r>
                <a:rPr lang="en-US" sz="2800" b="1" dirty="0"/>
                <a:t>V</a:t>
              </a:r>
            </a:p>
          </p:txBody>
        </p:sp>
        <p:sp>
          <p:nvSpPr>
            <p:cNvPr id="33" name="Arrow: Curved Right 32">
              <a:extLst>
                <a:ext uri="{FF2B5EF4-FFF2-40B4-BE49-F238E27FC236}">
                  <a16:creationId xmlns:a16="http://schemas.microsoft.com/office/drawing/2014/main" id="{A9DE420C-6C26-5929-4FFD-FFEE2E5598E8}"/>
                </a:ext>
              </a:extLst>
            </p:cNvPr>
            <p:cNvSpPr/>
            <p:nvPr/>
          </p:nvSpPr>
          <p:spPr>
            <a:xfrm rot="5400000">
              <a:off x="4133026" y="1198147"/>
              <a:ext cx="1021745" cy="2619068"/>
            </a:xfrm>
            <a:prstGeom prst="curvedRightArrow">
              <a:avLst>
                <a:gd name="adj1" fmla="val 6491"/>
                <a:gd name="adj2" fmla="val 21247"/>
                <a:gd name="adj3" fmla="val 5455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98AA234C-C0C1-F414-3812-4BA80A4EEBE1}"/>
                </a:ext>
              </a:extLst>
            </p:cNvPr>
            <p:cNvSpPr txBox="1"/>
            <p:nvPr/>
          </p:nvSpPr>
          <p:spPr>
            <a:xfrm>
              <a:off x="4337901" y="2000934"/>
              <a:ext cx="611993" cy="523220"/>
            </a:xfrm>
            <a:prstGeom prst="rect">
              <a:avLst/>
            </a:prstGeom>
            <a:noFill/>
          </p:spPr>
          <p:txBody>
            <a:bodyPr wrap="square" rtlCol="0">
              <a:spAutoFit/>
            </a:bodyPr>
            <a:lstStyle/>
            <a:p>
              <a:r>
                <a:rPr lang="en-US" sz="2800" b="1" dirty="0"/>
                <a:t>I</a:t>
              </a:r>
              <a:r>
                <a:rPr lang="en-US" sz="2800" b="1" baseline="-25000" dirty="0"/>
                <a:t>D</a:t>
              </a:r>
            </a:p>
          </p:txBody>
        </p:sp>
        <p:sp>
          <p:nvSpPr>
            <p:cNvPr id="35" name="TextBox 34">
              <a:extLst>
                <a:ext uri="{FF2B5EF4-FFF2-40B4-BE49-F238E27FC236}">
                  <a16:creationId xmlns:a16="http://schemas.microsoft.com/office/drawing/2014/main" id="{76578F78-8791-5226-DCC0-EB55FEC704B8}"/>
                </a:ext>
              </a:extLst>
            </p:cNvPr>
            <p:cNvSpPr txBox="1"/>
            <p:nvPr/>
          </p:nvSpPr>
          <p:spPr>
            <a:xfrm>
              <a:off x="2056218" y="3095680"/>
              <a:ext cx="611993" cy="523220"/>
            </a:xfrm>
            <a:prstGeom prst="rect">
              <a:avLst/>
            </a:prstGeom>
            <a:noFill/>
          </p:spPr>
          <p:txBody>
            <a:bodyPr wrap="square" rtlCol="0">
              <a:spAutoFit/>
            </a:bodyPr>
            <a:lstStyle/>
            <a:p>
              <a:r>
                <a:rPr lang="en-US" sz="2800" b="1" dirty="0"/>
                <a:t>V</a:t>
              </a:r>
              <a:r>
                <a:rPr lang="en-US" sz="2800" b="1" baseline="-25000" dirty="0"/>
                <a:t>D</a:t>
              </a:r>
            </a:p>
          </p:txBody>
        </p:sp>
      </p:grpSp>
      <p:sp>
        <p:nvSpPr>
          <p:cNvPr id="36" name="TextBox 35">
            <a:extLst>
              <a:ext uri="{FF2B5EF4-FFF2-40B4-BE49-F238E27FC236}">
                <a16:creationId xmlns:a16="http://schemas.microsoft.com/office/drawing/2014/main" id="{375F6C8D-1706-0FA9-6735-A2C619570265}"/>
              </a:ext>
            </a:extLst>
          </p:cNvPr>
          <p:cNvSpPr txBox="1"/>
          <p:nvPr/>
        </p:nvSpPr>
        <p:spPr>
          <a:xfrm>
            <a:off x="6916993" y="1460094"/>
            <a:ext cx="3539612" cy="461665"/>
          </a:xfrm>
          <a:prstGeom prst="rect">
            <a:avLst/>
          </a:prstGeom>
          <a:noFill/>
        </p:spPr>
        <p:txBody>
          <a:bodyPr wrap="square" rtlCol="0">
            <a:spAutoFit/>
          </a:bodyPr>
          <a:lstStyle/>
          <a:p>
            <a:r>
              <a:rPr lang="en-US" sz="2400" b="1" dirty="0">
                <a:solidFill>
                  <a:srgbClr val="C00000"/>
                </a:solidFill>
                <a:latin typeface="Bookman Old Style" panose="02050604050505020204" pitchFamily="18" charset="0"/>
              </a:rPr>
              <a:t>How to Increase V</a:t>
            </a:r>
            <a:r>
              <a:rPr lang="en-US" sz="2400" b="1" baseline="-25000" dirty="0">
                <a:solidFill>
                  <a:srgbClr val="C00000"/>
                </a:solidFill>
                <a:latin typeface="Bookman Old Style" panose="02050604050505020204" pitchFamily="18" charset="0"/>
              </a:rPr>
              <a:t>D</a:t>
            </a:r>
            <a:r>
              <a:rPr lang="en-US" sz="2400" b="1" dirty="0">
                <a:solidFill>
                  <a:srgbClr val="C00000"/>
                </a:solidFill>
                <a:latin typeface="Bookman Old Style" panose="02050604050505020204" pitchFamily="18" charset="0"/>
              </a:rPr>
              <a:t>?</a:t>
            </a:r>
          </a:p>
        </p:txBody>
      </p:sp>
      <p:sp>
        <p:nvSpPr>
          <p:cNvPr id="37" name="TextBox 36">
            <a:extLst>
              <a:ext uri="{FF2B5EF4-FFF2-40B4-BE49-F238E27FC236}">
                <a16:creationId xmlns:a16="http://schemas.microsoft.com/office/drawing/2014/main" id="{8872067A-F621-8762-1D1B-4CFC899C9A86}"/>
              </a:ext>
            </a:extLst>
          </p:cNvPr>
          <p:cNvSpPr txBox="1"/>
          <p:nvPr/>
        </p:nvSpPr>
        <p:spPr>
          <a:xfrm>
            <a:off x="5790002" y="2176158"/>
            <a:ext cx="2764155" cy="461665"/>
          </a:xfrm>
          <a:prstGeom prst="rect">
            <a:avLst/>
          </a:prstGeom>
          <a:noFill/>
        </p:spPr>
        <p:txBody>
          <a:bodyPr wrap="square" rtlCol="0">
            <a:spAutoFit/>
          </a:bodyPr>
          <a:lstStyle/>
          <a:p>
            <a:r>
              <a:rPr lang="en-US" sz="2400" b="1" dirty="0">
                <a:solidFill>
                  <a:srgbClr val="00B050"/>
                </a:solidFill>
                <a:latin typeface="Bookman Old Style" panose="02050604050505020204" pitchFamily="18" charset="0"/>
              </a:rPr>
              <a:t>By increasing V</a:t>
            </a:r>
          </a:p>
        </p:txBody>
      </p:sp>
      <p:sp>
        <p:nvSpPr>
          <p:cNvPr id="39" name="TextBox 38">
            <a:extLst>
              <a:ext uri="{FF2B5EF4-FFF2-40B4-BE49-F238E27FC236}">
                <a16:creationId xmlns:a16="http://schemas.microsoft.com/office/drawing/2014/main" id="{50941E3A-FB14-A687-B1C9-1D8C6EAE1073}"/>
              </a:ext>
            </a:extLst>
          </p:cNvPr>
          <p:cNvSpPr txBox="1"/>
          <p:nvPr/>
        </p:nvSpPr>
        <p:spPr>
          <a:xfrm>
            <a:off x="8978207" y="2176157"/>
            <a:ext cx="2937382" cy="461665"/>
          </a:xfrm>
          <a:prstGeom prst="rect">
            <a:avLst/>
          </a:prstGeom>
          <a:noFill/>
        </p:spPr>
        <p:txBody>
          <a:bodyPr wrap="square">
            <a:spAutoFit/>
          </a:bodyPr>
          <a:lstStyle/>
          <a:p>
            <a:r>
              <a:rPr lang="en-US" sz="2400" b="1" dirty="0">
                <a:solidFill>
                  <a:srgbClr val="00B050"/>
                </a:solidFill>
                <a:latin typeface="Bookman Old Style" panose="02050604050505020204" pitchFamily="18" charset="0"/>
              </a:rPr>
              <a:t>By increasing I</a:t>
            </a:r>
            <a:r>
              <a:rPr lang="en-US" sz="2400" b="1" baseline="-25000" dirty="0">
                <a:solidFill>
                  <a:srgbClr val="00B050"/>
                </a:solidFill>
                <a:latin typeface="Bookman Old Style" panose="02050604050505020204" pitchFamily="18" charset="0"/>
              </a:rPr>
              <a:t>D</a:t>
            </a:r>
          </a:p>
        </p:txBody>
      </p:sp>
      <p:sp>
        <p:nvSpPr>
          <p:cNvPr id="41" name="TextBox 40">
            <a:extLst>
              <a:ext uri="{FF2B5EF4-FFF2-40B4-BE49-F238E27FC236}">
                <a16:creationId xmlns:a16="http://schemas.microsoft.com/office/drawing/2014/main" id="{13BB1C74-FA94-68DE-F798-E5C7C35B08E9}"/>
              </a:ext>
            </a:extLst>
          </p:cNvPr>
          <p:cNvSpPr txBox="1"/>
          <p:nvPr/>
        </p:nvSpPr>
        <p:spPr>
          <a:xfrm>
            <a:off x="6010062" y="2895385"/>
            <a:ext cx="2266336" cy="830997"/>
          </a:xfrm>
          <a:prstGeom prst="rect">
            <a:avLst/>
          </a:prstGeom>
          <a:noFill/>
        </p:spPr>
        <p:txBody>
          <a:bodyPr wrap="square" rtlCol="0">
            <a:spAutoFit/>
          </a:bodyPr>
          <a:lstStyle/>
          <a:p>
            <a:r>
              <a:rPr lang="en-US" sz="2400" b="1" dirty="0">
                <a:solidFill>
                  <a:srgbClr val="7030A0"/>
                </a:solidFill>
                <a:latin typeface="Bookman Old Style" panose="02050604050505020204" pitchFamily="18" charset="0"/>
              </a:rPr>
              <a:t>But V not to be increased.</a:t>
            </a:r>
          </a:p>
        </p:txBody>
      </p:sp>
      <p:sp>
        <p:nvSpPr>
          <p:cNvPr id="42" name="TextBox 41">
            <a:extLst>
              <a:ext uri="{FF2B5EF4-FFF2-40B4-BE49-F238E27FC236}">
                <a16:creationId xmlns:a16="http://schemas.microsoft.com/office/drawing/2014/main" id="{7656ECD8-EFFE-FE75-9A24-C0344582F166}"/>
              </a:ext>
            </a:extLst>
          </p:cNvPr>
          <p:cNvSpPr txBox="1"/>
          <p:nvPr/>
        </p:nvSpPr>
        <p:spPr>
          <a:xfrm>
            <a:off x="5914151" y="4045700"/>
            <a:ext cx="2458158" cy="523220"/>
          </a:xfrm>
          <a:prstGeom prst="rect">
            <a:avLst/>
          </a:prstGeom>
          <a:noFill/>
        </p:spPr>
        <p:txBody>
          <a:bodyPr wrap="square" rtlCol="0">
            <a:spAutoFit/>
          </a:bodyPr>
          <a:lstStyle/>
          <a:p>
            <a:pPr algn="ctr"/>
            <a:r>
              <a:rPr lang="en-US" sz="2800" b="1" dirty="0">
                <a:solidFill>
                  <a:srgbClr val="FF0000"/>
                </a:solidFill>
                <a:latin typeface="Bookman Old Style" panose="02050604050505020204" pitchFamily="18" charset="0"/>
              </a:rPr>
              <a:t>Then How?</a:t>
            </a:r>
          </a:p>
        </p:txBody>
      </p:sp>
      <p:sp>
        <p:nvSpPr>
          <p:cNvPr id="44" name="Left Brace 43">
            <a:extLst>
              <a:ext uri="{FF2B5EF4-FFF2-40B4-BE49-F238E27FC236}">
                <a16:creationId xmlns:a16="http://schemas.microsoft.com/office/drawing/2014/main" id="{E0A0DD68-5522-6EBD-7402-174A677F97E0}"/>
              </a:ext>
            </a:extLst>
          </p:cNvPr>
          <p:cNvSpPr/>
          <p:nvPr/>
        </p:nvSpPr>
        <p:spPr>
          <a:xfrm rot="5400000">
            <a:off x="8559297" y="1087679"/>
            <a:ext cx="461663" cy="1966086"/>
          </a:xfrm>
          <a:prstGeom prst="leftBrace">
            <a:avLst>
              <a:gd name="adj1" fmla="val 56531"/>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E2A70AD2-E891-E206-30B6-186A11AE4EC3}"/>
              </a:ext>
            </a:extLst>
          </p:cNvPr>
          <p:cNvSpPr txBox="1"/>
          <p:nvPr/>
        </p:nvSpPr>
        <p:spPr>
          <a:xfrm>
            <a:off x="10017796" y="2691286"/>
            <a:ext cx="744702" cy="707886"/>
          </a:xfrm>
          <a:prstGeom prst="rect">
            <a:avLst/>
          </a:prstGeom>
          <a:noFill/>
        </p:spPr>
        <p:txBody>
          <a:bodyPr wrap="square" rtlCol="0">
            <a:spAutoFit/>
          </a:bodyPr>
          <a:lstStyle/>
          <a:p>
            <a:pPr algn="ctr"/>
            <a:r>
              <a:rPr lang="en-US" sz="4000" b="1" dirty="0">
                <a:solidFill>
                  <a:srgbClr val="FF0000"/>
                </a:solidFill>
                <a:latin typeface="Bookman Old Style" panose="02050604050505020204" pitchFamily="18" charset="0"/>
              </a:rPr>
              <a:t>?</a:t>
            </a:r>
          </a:p>
        </p:txBody>
      </p:sp>
      <p:sp>
        <p:nvSpPr>
          <p:cNvPr id="46" name="TextBox 45">
            <a:extLst>
              <a:ext uri="{FF2B5EF4-FFF2-40B4-BE49-F238E27FC236}">
                <a16:creationId xmlns:a16="http://schemas.microsoft.com/office/drawing/2014/main" id="{2D8389D7-A614-DE8B-A6DC-80CA231B8109}"/>
              </a:ext>
            </a:extLst>
          </p:cNvPr>
          <p:cNvSpPr txBox="1"/>
          <p:nvPr/>
        </p:nvSpPr>
        <p:spPr>
          <a:xfrm>
            <a:off x="9158748" y="3429000"/>
            <a:ext cx="2756839" cy="461665"/>
          </a:xfrm>
          <a:prstGeom prst="rect">
            <a:avLst/>
          </a:prstGeom>
          <a:noFill/>
        </p:spPr>
        <p:txBody>
          <a:bodyPr wrap="square" rtlCol="0">
            <a:spAutoFit/>
          </a:bodyPr>
          <a:lstStyle/>
          <a:p>
            <a:r>
              <a:rPr lang="en-US" sz="2400" b="1" dirty="0">
                <a:solidFill>
                  <a:srgbClr val="7030A0"/>
                </a:solidFill>
                <a:latin typeface="Bookman Old Style" panose="02050604050505020204" pitchFamily="18" charset="0"/>
              </a:rPr>
              <a:t>By Increasing Q</a:t>
            </a:r>
          </a:p>
        </p:txBody>
      </p:sp>
      <p:sp>
        <p:nvSpPr>
          <p:cNvPr id="47" name="TextBox 46">
            <a:extLst>
              <a:ext uri="{FF2B5EF4-FFF2-40B4-BE49-F238E27FC236}">
                <a16:creationId xmlns:a16="http://schemas.microsoft.com/office/drawing/2014/main" id="{AED7D14A-CEDF-A61B-E96A-B6A1B9BF8FC0}"/>
              </a:ext>
            </a:extLst>
          </p:cNvPr>
          <p:cNvSpPr txBox="1"/>
          <p:nvPr/>
        </p:nvSpPr>
        <p:spPr>
          <a:xfrm>
            <a:off x="10022716" y="3846580"/>
            <a:ext cx="744702" cy="707886"/>
          </a:xfrm>
          <a:prstGeom prst="rect">
            <a:avLst/>
          </a:prstGeom>
          <a:noFill/>
        </p:spPr>
        <p:txBody>
          <a:bodyPr wrap="square" rtlCol="0">
            <a:spAutoFit/>
          </a:bodyPr>
          <a:lstStyle/>
          <a:p>
            <a:pPr algn="ctr"/>
            <a:r>
              <a:rPr lang="en-US" sz="4000" b="1" dirty="0">
                <a:solidFill>
                  <a:srgbClr val="FF0000"/>
                </a:solidFill>
                <a:latin typeface="Bookman Old Style" panose="02050604050505020204" pitchFamily="18" charset="0"/>
              </a:rPr>
              <a:t>?</a:t>
            </a:r>
          </a:p>
        </p:txBody>
      </p:sp>
    </p:spTree>
    <p:extLst>
      <p:ext uri="{BB962C8B-B14F-4D97-AF65-F5344CB8AC3E}">
        <p14:creationId xmlns:p14="http://schemas.microsoft.com/office/powerpoint/2010/main" val="141536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iterate type="lt">
                                    <p:tmPct val="10000"/>
                                  </p:iterate>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iterate type="lt">
                                    <p:tmPct val="10000"/>
                                  </p:iterate>
                                  <p:childTnLst>
                                    <p:set>
                                      <p:cBhvr>
                                        <p:cTn id="36" dur="1" fill="hold">
                                          <p:stCondLst>
                                            <p:cond delay="0"/>
                                          </p:stCondLst>
                                        </p:cTn>
                                        <p:tgtEl>
                                          <p:spTgt spid="41"/>
                                        </p:tgtEl>
                                        <p:attrNameLst>
                                          <p:attrName>style.visibility</p:attrName>
                                        </p:attrNameLst>
                                      </p:cBhvr>
                                      <p:to>
                                        <p:strVal val="visible"/>
                                      </p:to>
                                    </p:set>
                                    <p:animEffect transition="in" filter="wipe(down)">
                                      <p:cBhvr>
                                        <p:cTn id="37" dur="145">
                                          <p:stCondLst>
                                            <p:cond delay="0"/>
                                          </p:stCondLst>
                                        </p:cTn>
                                        <p:tgtEl>
                                          <p:spTgt spid="41"/>
                                        </p:tgtEl>
                                      </p:cBhvr>
                                    </p:animEffect>
                                    <p:anim calcmode="lin" valueType="num">
                                      <p:cBhvr>
                                        <p:cTn id="38" dur="456"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9" dur="166"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0" dur="166" tmFilter="0, 0; 0.125,0.2665; 0.25,0.4; 0.375,0.465; 0.5,0.5;  0.625,0.535; 0.75,0.6; 0.875,0.7335; 1,1">
                                          <p:stCondLst>
                                            <p:cond delay="166"/>
                                          </p:stCondLst>
                                        </p:cTn>
                                        <p:tgtEl>
                                          <p:spTgt spid="41"/>
                                        </p:tgtEl>
                                        <p:attrNameLst>
                                          <p:attrName>ppt_y</p:attrName>
                                        </p:attrNameLst>
                                      </p:cBhvr>
                                      <p:tavLst>
                                        <p:tav tm="0" fmla="#ppt_y-sin(pi*$)/9">
                                          <p:val>
                                            <p:fltVal val="0"/>
                                          </p:val>
                                        </p:tav>
                                        <p:tav tm="100000">
                                          <p:val>
                                            <p:fltVal val="1"/>
                                          </p:val>
                                        </p:tav>
                                      </p:tavLst>
                                    </p:anim>
                                    <p:anim calcmode="lin" valueType="num">
                                      <p:cBhvr>
                                        <p:cTn id="41" dur="83" tmFilter="0, 0; 0.125,0.2665; 0.25,0.4; 0.375,0.465; 0.5,0.5;  0.625,0.535; 0.75,0.6; 0.875,0.7335; 1,1">
                                          <p:stCondLst>
                                            <p:cond delay="331"/>
                                          </p:stCondLst>
                                        </p:cTn>
                                        <p:tgtEl>
                                          <p:spTgt spid="41"/>
                                        </p:tgtEl>
                                        <p:attrNameLst>
                                          <p:attrName>ppt_y</p:attrName>
                                        </p:attrNameLst>
                                      </p:cBhvr>
                                      <p:tavLst>
                                        <p:tav tm="0" fmla="#ppt_y-sin(pi*$)/27">
                                          <p:val>
                                            <p:fltVal val="0"/>
                                          </p:val>
                                        </p:tav>
                                        <p:tav tm="100000">
                                          <p:val>
                                            <p:fltVal val="1"/>
                                          </p:val>
                                        </p:tav>
                                      </p:tavLst>
                                    </p:anim>
                                    <p:anim calcmode="lin" valueType="num">
                                      <p:cBhvr>
                                        <p:cTn id="42" dur="41" tmFilter="0, 0; 0.125,0.2665; 0.25,0.4; 0.375,0.465; 0.5,0.5;  0.625,0.535; 0.75,0.6; 0.875,0.7335; 1,1">
                                          <p:stCondLst>
                                            <p:cond delay="414"/>
                                          </p:stCondLst>
                                        </p:cTn>
                                        <p:tgtEl>
                                          <p:spTgt spid="41"/>
                                        </p:tgtEl>
                                        <p:attrNameLst>
                                          <p:attrName>ppt_y</p:attrName>
                                        </p:attrNameLst>
                                      </p:cBhvr>
                                      <p:tavLst>
                                        <p:tav tm="0" fmla="#ppt_y-sin(pi*$)/81">
                                          <p:val>
                                            <p:fltVal val="0"/>
                                          </p:val>
                                        </p:tav>
                                        <p:tav tm="100000">
                                          <p:val>
                                            <p:fltVal val="1"/>
                                          </p:val>
                                        </p:tav>
                                      </p:tavLst>
                                    </p:anim>
                                    <p:animScale>
                                      <p:cBhvr>
                                        <p:cTn id="43" dur="7">
                                          <p:stCondLst>
                                            <p:cond delay="162"/>
                                          </p:stCondLst>
                                        </p:cTn>
                                        <p:tgtEl>
                                          <p:spTgt spid="41"/>
                                        </p:tgtEl>
                                      </p:cBhvr>
                                      <p:to x="100000" y="60000"/>
                                    </p:animScale>
                                    <p:animScale>
                                      <p:cBhvr>
                                        <p:cTn id="44" dur="41" decel="50000">
                                          <p:stCondLst>
                                            <p:cond delay="169"/>
                                          </p:stCondLst>
                                        </p:cTn>
                                        <p:tgtEl>
                                          <p:spTgt spid="41"/>
                                        </p:tgtEl>
                                      </p:cBhvr>
                                      <p:to x="100000" y="100000"/>
                                    </p:animScale>
                                    <p:animScale>
                                      <p:cBhvr>
                                        <p:cTn id="45" dur="7">
                                          <p:stCondLst>
                                            <p:cond delay="328"/>
                                          </p:stCondLst>
                                        </p:cTn>
                                        <p:tgtEl>
                                          <p:spTgt spid="41"/>
                                        </p:tgtEl>
                                      </p:cBhvr>
                                      <p:to x="100000" y="80000"/>
                                    </p:animScale>
                                    <p:animScale>
                                      <p:cBhvr>
                                        <p:cTn id="46" dur="41" decel="50000">
                                          <p:stCondLst>
                                            <p:cond delay="335"/>
                                          </p:stCondLst>
                                        </p:cTn>
                                        <p:tgtEl>
                                          <p:spTgt spid="41"/>
                                        </p:tgtEl>
                                      </p:cBhvr>
                                      <p:to x="100000" y="100000"/>
                                    </p:animScale>
                                    <p:animScale>
                                      <p:cBhvr>
                                        <p:cTn id="47" dur="7">
                                          <p:stCondLst>
                                            <p:cond delay="410"/>
                                          </p:stCondLst>
                                        </p:cTn>
                                        <p:tgtEl>
                                          <p:spTgt spid="41"/>
                                        </p:tgtEl>
                                      </p:cBhvr>
                                      <p:to x="100000" y="90000"/>
                                    </p:animScale>
                                    <p:animScale>
                                      <p:cBhvr>
                                        <p:cTn id="48" dur="41" decel="50000">
                                          <p:stCondLst>
                                            <p:cond delay="417"/>
                                          </p:stCondLst>
                                        </p:cTn>
                                        <p:tgtEl>
                                          <p:spTgt spid="41"/>
                                        </p:tgtEl>
                                      </p:cBhvr>
                                      <p:to x="100000" y="100000"/>
                                    </p:animScale>
                                    <p:animScale>
                                      <p:cBhvr>
                                        <p:cTn id="49" dur="7">
                                          <p:stCondLst>
                                            <p:cond delay="452"/>
                                          </p:stCondLst>
                                        </p:cTn>
                                        <p:tgtEl>
                                          <p:spTgt spid="41"/>
                                        </p:tgtEl>
                                      </p:cBhvr>
                                      <p:to x="100000" y="95000"/>
                                    </p:animScale>
                                    <p:animScale>
                                      <p:cBhvr>
                                        <p:cTn id="50" dur="41" decel="50000">
                                          <p:stCondLst>
                                            <p:cond delay="459"/>
                                          </p:stCondLst>
                                        </p:cTn>
                                        <p:tgtEl>
                                          <p:spTgt spid="41"/>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up)">
                                      <p:cBhvr>
                                        <p:cTn id="69" dur="500"/>
                                        <p:tgtEl>
                                          <p:spTgt spid="4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p:cTn id="74" dur="500" fill="hold"/>
                                        <p:tgtEl>
                                          <p:spTgt spid="47"/>
                                        </p:tgtEl>
                                        <p:attrNameLst>
                                          <p:attrName>ppt_w</p:attrName>
                                        </p:attrNameLst>
                                      </p:cBhvr>
                                      <p:tavLst>
                                        <p:tav tm="0">
                                          <p:val>
                                            <p:fltVal val="0"/>
                                          </p:val>
                                        </p:tav>
                                        <p:tav tm="100000">
                                          <p:val>
                                            <p:strVal val="#ppt_w"/>
                                          </p:val>
                                        </p:tav>
                                      </p:tavLst>
                                    </p:anim>
                                    <p:anim calcmode="lin" valueType="num">
                                      <p:cBhvr>
                                        <p:cTn id="75" dur="500" fill="hold"/>
                                        <p:tgtEl>
                                          <p:spTgt spid="47"/>
                                        </p:tgtEl>
                                        <p:attrNameLst>
                                          <p:attrName>ppt_h</p:attrName>
                                        </p:attrNameLst>
                                      </p:cBhvr>
                                      <p:tavLst>
                                        <p:tav tm="0">
                                          <p:val>
                                            <p:fltVal val="0"/>
                                          </p:val>
                                        </p:tav>
                                        <p:tav tm="100000">
                                          <p:val>
                                            <p:strVal val="#ppt_h"/>
                                          </p:val>
                                        </p:tav>
                                      </p:tavLst>
                                    </p:anim>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iterate type="lt">
                                    <p:tmPct val="0"/>
                                  </p:iterate>
                                  <p:childTnLst>
                                    <p:animEffect transition="out" filter="fade">
                                      <p:cBhvr>
                                        <p:cTn id="80" dur="500"/>
                                        <p:tgtEl>
                                          <p:spTgt spid="36"/>
                                        </p:tgtEl>
                                      </p:cBhvr>
                                    </p:animEffect>
                                    <p:set>
                                      <p:cBhvr>
                                        <p:cTn id="81" dur="1" fill="hold">
                                          <p:stCondLst>
                                            <p:cond delay="499"/>
                                          </p:stCondLst>
                                        </p:cTn>
                                        <p:tgtEl>
                                          <p:spTgt spid="36"/>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44"/>
                                        </p:tgtEl>
                                      </p:cBhvr>
                                    </p:animEffect>
                                    <p:set>
                                      <p:cBhvr>
                                        <p:cTn id="84" dur="1" fill="hold">
                                          <p:stCondLst>
                                            <p:cond delay="499"/>
                                          </p:stCondLst>
                                        </p:cTn>
                                        <p:tgtEl>
                                          <p:spTgt spid="4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37"/>
                                        </p:tgtEl>
                                      </p:cBhvr>
                                    </p:animEffect>
                                    <p:set>
                                      <p:cBhvr>
                                        <p:cTn id="87" dur="1" fill="hold">
                                          <p:stCondLst>
                                            <p:cond delay="499"/>
                                          </p:stCondLst>
                                        </p:cTn>
                                        <p:tgtEl>
                                          <p:spTgt spid="3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9"/>
                                        </p:tgtEl>
                                      </p:cBhvr>
                                    </p:animEffect>
                                    <p:set>
                                      <p:cBhvr>
                                        <p:cTn id="90" dur="1" fill="hold">
                                          <p:stCondLst>
                                            <p:cond delay="499"/>
                                          </p:stCondLst>
                                        </p:cTn>
                                        <p:tgtEl>
                                          <p:spTgt spid="39"/>
                                        </p:tgtEl>
                                        <p:attrNameLst>
                                          <p:attrName>style.visibility</p:attrName>
                                        </p:attrNameLst>
                                      </p:cBhvr>
                                      <p:to>
                                        <p:strVal val="hidden"/>
                                      </p:to>
                                    </p:set>
                                  </p:childTnLst>
                                </p:cTn>
                              </p:par>
                              <p:par>
                                <p:cTn id="91" presetID="10" presetClass="exit" presetSubtype="0" fill="hold" grpId="1" nodeType="withEffect">
                                  <p:stCondLst>
                                    <p:cond delay="0"/>
                                  </p:stCondLst>
                                  <p:iterate type="lt">
                                    <p:tmPct val="0"/>
                                  </p:iterate>
                                  <p:childTnLst>
                                    <p:animEffect transition="out" filter="fade">
                                      <p:cBhvr>
                                        <p:cTn id="92" dur="500"/>
                                        <p:tgtEl>
                                          <p:spTgt spid="41"/>
                                        </p:tgtEl>
                                      </p:cBhvr>
                                    </p:animEffect>
                                    <p:set>
                                      <p:cBhvr>
                                        <p:cTn id="93" dur="1" fill="hold">
                                          <p:stCondLst>
                                            <p:cond delay="499"/>
                                          </p:stCondLst>
                                        </p:cTn>
                                        <p:tgtEl>
                                          <p:spTgt spid="4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45"/>
                                        </p:tgtEl>
                                      </p:cBhvr>
                                    </p:animEffect>
                                    <p:set>
                                      <p:cBhvr>
                                        <p:cTn id="99" dur="1" fill="hold">
                                          <p:stCondLst>
                                            <p:cond delay="499"/>
                                          </p:stCondLst>
                                        </p:cTn>
                                        <p:tgtEl>
                                          <p:spTgt spid="45"/>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46"/>
                                        </p:tgtEl>
                                      </p:cBhvr>
                                    </p:animEffect>
                                    <p:set>
                                      <p:cBhvr>
                                        <p:cTn id="102" dur="1" fill="hold">
                                          <p:stCondLst>
                                            <p:cond delay="499"/>
                                          </p:stCondLst>
                                        </p:cTn>
                                        <p:tgtEl>
                                          <p:spTgt spid="46"/>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47"/>
                                        </p:tgtEl>
                                      </p:cBhvr>
                                    </p:animEffect>
                                    <p:set>
                                      <p:cBhvr>
                                        <p:cTn id="105" dur="1" fill="hold">
                                          <p:stCondLst>
                                            <p:cond delay="499"/>
                                          </p:stCondLst>
                                        </p:cTn>
                                        <p:tgtEl>
                                          <p:spTgt spid="4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3" presetClass="path" presetSubtype="0" accel="50000" decel="50000" fill="hold" nodeType="clickEffect">
                                  <p:stCondLst>
                                    <p:cond delay="0"/>
                                  </p:stCondLst>
                                  <p:childTnLst>
                                    <p:animMotion origin="layout" path="M 0 0 L 0.25 0 E" pathEditMode="relative" ptsTypes="">
                                      <p:cBhvr>
                                        <p:cTn id="109" dur="200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9" grpId="0"/>
      <p:bldP spid="39" grpId="1"/>
      <p:bldP spid="41" grpId="0"/>
      <p:bldP spid="41" grpId="1"/>
      <p:bldP spid="42" grpId="0"/>
      <p:bldP spid="42" grpId="1"/>
      <p:bldP spid="44" grpId="0" animBg="1"/>
      <p:bldP spid="44" grpId="1" animBg="1"/>
      <p:bldP spid="45" grpId="0"/>
      <p:bldP spid="45" grpId="1"/>
      <p:bldP spid="46" grpId="0"/>
      <p:bldP spid="46" grpId="1"/>
      <p:bldP spid="47" grpId="0"/>
      <p:bldP spid="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82970BE-7721-1C80-DCC7-BD435A276E77}"/>
              </a:ext>
            </a:extLst>
          </p:cNvPr>
          <p:cNvGrpSpPr/>
          <p:nvPr/>
        </p:nvGrpSpPr>
        <p:grpSpPr>
          <a:xfrm>
            <a:off x="4269110" y="2032817"/>
            <a:ext cx="4804149" cy="3087331"/>
            <a:chOff x="2056218" y="1902544"/>
            <a:chExt cx="4804149" cy="3087331"/>
          </a:xfrm>
        </p:grpSpPr>
        <p:sp>
          <p:nvSpPr>
            <p:cNvPr id="9" name="Rectangle 8">
              <a:extLst>
                <a:ext uri="{FF2B5EF4-FFF2-40B4-BE49-F238E27FC236}">
                  <a16:creationId xmlns:a16="http://schemas.microsoft.com/office/drawing/2014/main" id="{DACC16E9-361D-345E-27C8-6BCEFB032EBB}"/>
                </a:ext>
              </a:extLst>
            </p:cNvPr>
            <p:cNvSpPr/>
            <p:nvPr/>
          </p:nvSpPr>
          <p:spPr>
            <a:xfrm>
              <a:off x="2566221" y="2588342"/>
              <a:ext cx="427703" cy="1681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A47BE6C-6284-2FF9-0BD3-76F07503B486}"/>
                </a:ext>
              </a:extLst>
            </p:cNvPr>
            <p:cNvCxnSpPr/>
            <p:nvPr/>
          </p:nvCxnSpPr>
          <p:spPr>
            <a:xfrm>
              <a:off x="2802192" y="1917290"/>
              <a:ext cx="336754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3B376F6-ACAC-F2D0-DA89-8B4E08DA9CE4}"/>
                </a:ext>
              </a:extLst>
            </p:cNvPr>
            <p:cNvCxnSpPr/>
            <p:nvPr/>
          </p:nvCxnSpPr>
          <p:spPr>
            <a:xfrm>
              <a:off x="2772696" y="4989875"/>
              <a:ext cx="336754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D55ABFB-E70F-4FE5-5D68-392C967E8D40}"/>
                </a:ext>
              </a:extLst>
            </p:cNvPr>
            <p:cNvCxnSpPr>
              <a:cxnSpLocks/>
            </p:cNvCxnSpPr>
            <p:nvPr/>
          </p:nvCxnSpPr>
          <p:spPr>
            <a:xfrm flipV="1">
              <a:off x="2780073" y="1902544"/>
              <a:ext cx="0" cy="72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AED78C9-2D0A-F15F-9AE5-59AED4426661}"/>
                </a:ext>
              </a:extLst>
            </p:cNvPr>
            <p:cNvCxnSpPr>
              <a:cxnSpLocks/>
            </p:cNvCxnSpPr>
            <p:nvPr/>
          </p:nvCxnSpPr>
          <p:spPr>
            <a:xfrm flipV="1">
              <a:off x="2784993" y="4267195"/>
              <a:ext cx="0" cy="72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DCA7195-E1E6-5E7C-1934-2DA543C376C3}"/>
                </a:ext>
              </a:extLst>
            </p:cNvPr>
            <p:cNvCxnSpPr>
              <a:cxnSpLocks/>
            </p:cNvCxnSpPr>
            <p:nvPr/>
          </p:nvCxnSpPr>
          <p:spPr>
            <a:xfrm flipV="1">
              <a:off x="6167285" y="1917290"/>
              <a:ext cx="0" cy="144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793103E-33BB-E0E3-DE70-6067FFB8177F}"/>
                </a:ext>
              </a:extLst>
            </p:cNvPr>
            <p:cNvCxnSpPr>
              <a:cxnSpLocks/>
            </p:cNvCxnSpPr>
            <p:nvPr/>
          </p:nvCxnSpPr>
          <p:spPr>
            <a:xfrm flipV="1">
              <a:off x="6137786" y="3541975"/>
              <a:ext cx="0" cy="144000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2E43AA4-4431-8243-0FC9-FE73E2CCB2FB}"/>
                </a:ext>
              </a:extLst>
            </p:cNvPr>
            <p:cNvCxnSpPr/>
            <p:nvPr/>
          </p:nvCxnSpPr>
          <p:spPr>
            <a:xfrm>
              <a:off x="5560141" y="3357290"/>
              <a:ext cx="11061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3D019F8-32E2-B9FD-0E9C-70E4890F0795}"/>
                </a:ext>
              </a:extLst>
            </p:cNvPr>
            <p:cNvCxnSpPr/>
            <p:nvPr/>
          </p:nvCxnSpPr>
          <p:spPr>
            <a:xfrm>
              <a:off x="5840361" y="3524012"/>
              <a:ext cx="612000" cy="0"/>
            </a:xfrm>
            <a:prstGeom prst="line">
              <a:avLst/>
            </a:prstGeom>
            <a:ln w="28575"/>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F03177E-92BE-266E-0606-71DEEBF62B8E}"/>
                </a:ext>
              </a:extLst>
            </p:cNvPr>
            <p:cNvSpPr txBox="1"/>
            <p:nvPr/>
          </p:nvSpPr>
          <p:spPr>
            <a:xfrm>
              <a:off x="6248374" y="3506254"/>
              <a:ext cx="611993" cy="523220"/>
            </a:xfrm>
            <a:prstGeom prst="rect">
              <a:avLst/>
            </a:prstGeom>
            <a:noFill/>
          </p:spPr>
          <p:txBody>
            <a:bodyPr wrap="square" rtlCol="0">
              <a:spAutoFit/>
            </a:bodyPr>
            <a:lstStyle/>
            <a:p>
              <a:r>
                <a:rPr lang="en-US" sz="2800" b="1" dirty="0"/>
                <a:t>V</a:t>
              </a:r>
            </a:p>
          </p:txBody>
        </p:sp>
        <p:sp>
          <p:nvSpPr>
            <p:cNvPr id="21" name="Arrow: Curved Right 20">
              <a:extLst>
                <a:ext uri="{FF2B5EF4-FFF2-40B4-BE49-F238E27FC236}">
                  <a16:creationId xmlns:a16="http://schemas.microsoft.com/office/drawing/2014/main" id="{4D80248B-06E0-0C16-8999-A711A2DD481A}"/>
                </a:ext>
              </a:extLst>
            </p:cNvPr>
            <p:cNvSpPr/>
            <p:nvPr/>
          </p:nvSpPr>
          <p:spPr>
            <a:xfrm rot="5400000">
              <a:off x="4133026" y="1198147"/>
              <a:ext cx="1021745" cy="2619068"/>
            </a:xfrm>
            <a:prstGeom prst="curvedRightArrow">
              <a:avLst>
                <a:gd name="adj1" fmla="val 6491"/>
                <a:gd name="adj2" fmla="val 21247"/>
                <a:gd name="adj3" fmla="val 5455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4F43BE7B-FDD1-A38A-BEA5-8A3539A47F92}"/>
                </a:ext>
              </a:extLst>
            </p:cNvPr>
            <p:cNvSpPr txBox="1"/>
            <p:nvPr/>
          </p:nvSpPr>
          <p:spPr>
            <a:xfrm>
              <a:off x="4337901" y="2000934"/>
              <a:ext cx="611993" cy="523220"/>
            </a:xfrm>
            <a:prstGeom prst="rect">
              <a:avLst/>
            </a:prstGeom>
            <a:noFill/>
          </p:spPr>
          <p:txBody>
            <a:bodyPr wrap="square" rtlCol="0">
              <a:spAutoFit/>
            </a:bodyPr>
            <a:lstStyle/>
            <a:p>
              <a:r>
                <a:rPr lang="en-US" sz="2800" b="1" dirty="0"/>
                <a:t>I</a:t>
              </a:r>
              <a:r>
                <a:rPr lang="en-US" sz="2800" b="1" baseline="-25000" dirty="0"/>
                <a:t>D</a:t>
              </a:r>
            </a:p>
          </p:txBody>
        </p:sp>
        <p:sp>
          <p:nvSpPr>
            <p:cNvPr id="23" name="TextBox 22">
              <a:extLst>
                <a:ext uri="{FF2B5EF4-FFF2-40B4-BE49-F238E27FC236}">
                  <a16:creationId xmlns:a16="http://schemas.microsoft.com/office/drawing/2014/main" id="{94379233-CA12-CB2E-6AC2-733A7E29E1D2}"/>
                </a:ext>
              </a:extLst>
            </p:cNvPr>
            <p:cNvSpPr txBox="1"/>
            <p:nvPr/>
          </p:nvSpPr>
          <p:spPr>
            <a:xfrm>
              <a:off x="2056218" y="3213664"/>
              <a:ext cx="611993" cy="523220"/>
            </a:xfrm>
            <a:prstGeom prst="rect">
              <a:avLst/>
            </a:prstGeom>
            <a:noFill/>
          </p:spPr>
          <p:txBody>
            <a:bodyPr wrap="square" rtlCol="0">
              <a:spAutoFit/>
            </a:bodyPr>
            <a:lstStyle/>
            <a:p>
              <a:r>
                <a:rPr lang="en-US" sz="2800" b="1" dirty="0"/>
                <a:t>V</a:t>
              </a:r>
              <a:r>
                <a:rPr lang="en-US" sz="2800" b="1" baseline="-25000" dirty="0"/>
                <a:t>D</a:t>
              </a:r>
            </a:p>
          </p:txBody>
        </p:sp>
      </p:grpSp>
      <p:sp>
        <p:nvSpPr>
          <p:cNvPr id="2" name="Arrow: Right 1">
            <a:extLst>
              <a:ext uri="{FF2B5EF4-FFF2-40B4-BE49-F238E27FC236}">
                <a16:creationId xmlns:a16="http://schemas.microsoft.com/office/drawing/2014/main" id="{9E60355C-0FE6-5AB2-EFAD-A2AF7C5F11A5}"/>
              </a:ext>
            </a:extLst>
          </p:cNvPr>
          <p:cNvSpPr/>
          <p:nvPr/>
        </p:nvSpPr>
        <p:spPr>
          <a:xfrm>
            <a:off x="1843550" y="3148827"/>
            <a:ext cx="2092453" cy="28017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BDBDC-F0AF-CD96-ED0F-E3FE992F0978}"/>
              </a:ext>
            </a:extLst>
          </p:cNvPr>
          <p:cNvSpPr/>
          <p:nvPr/>
        </p:nvSpPr>
        <p:spPr>
          <a:xfrm>
            <a:off x="1831570" y="3210253"/>
            <a:ext cx="157318" cy="1573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B2E9C5-D74A-7A67-9340-11E51529DE4D}"/>
              </a:ext>
            </a:extLst>
          </p:cNvPr>
          <p:cNvSpPr/>
          <p:nvPr/>
        </p:nvSpPr>
        <p:spPr>
          <a:xfrm>
            <a:off x="2429246" y="3208522"/>
            <a:ext cx="157318" cy="1573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C032546-5B62-CECB-4811-CACC0CE0DD63}"/>
              </a:ext>
            </a:extLst>
          </p:cNvPr>
          <p:cNvSpPr/>
          <p:nvPr/>
        </p:nvSpPr>
        <p:spPr>
          <a:xfrm>
            <a:off x="3050825" y="3208522"/>
            <a:ext cx="157318" cy="1573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9ED499-2AA5-C75A-38E7-AA6E9D5B507A}"/>
              </a:ext>
            </a:extLst>
          </p:cNvPr>
          <p:cNvSpPr/>
          <p:nvPr/>
        </p:nvSpPr>
        <p:spPr>
          <a:xfrm>
            <a:off x="9188892" y="318370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E4D3658-2AF1-88E3-1CBE-139635D74F41}"/>
              </a:ext>
            </a:extLst>
          </p:cNvPr>
          <p:cNvSpPr/>
          <p:nvPr/>
        </p:nvSpPr>
        <p:spPr>
          <a:xfrm>
            <a:off x="9188892" y="3193045"/>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30997E6-9495-6B39-DD4C-6AB8330580B8}"/>
              </a:ext>
            </a:extLst>
          </p:cNvPr>
          <p:cNvSpPr/>
          <p:nvPr/>
        </p:nvSpPr>
        <p:spPr>
          <a:xfrm>
            <a:off x="9188892" y="3202381"/>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87B1BD-565A-93E2-D747-F0327F264536}"/>
              </a:ext>
            </a:extLst>
          </p:cNvPr>
          <p:cNvSpPr/>
          <p:nvPr/>
        </p:nvSpPr>
        <p:spPr>
          <a:xfrm>
            <a:off x="9188892" y="3211717"/>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3B6C2A5-2350-AB1F-32D8-2946202D08CC}"/>
              </a:ext>
            </a:extLst>
          </p:cNvPr>
          <p:cNvSpPr/>
          <p:nvPr/>
        </p:nvSpPr>
        <p:spPr>
          <a:xfrm>
            <a:off x="9188892" y="322105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4A94D16-E350-C818-4F84-9B43F4255545}"/>
              </a:ext>
            </a:extLst>
          </p:cNvPr>
          <p:cNvSpPr/>
          <p:nvPr/>
        </p:nvSpPr>
        <p:spPr>
          <a:xfrm>
            <a:off x="9188892" y="323038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B4E4FBA-243C-4D7B-F331-3097F2C72040}"/>
              </a:ext>
            </a:extLst>
          </p:cNvPr>
          <p:cNvSpPr/>
          <p:nvPr/>
        </p:nvSpPr>
        <p:spPr>
          <a:xfrm>
            <a:off x="9188892" y="3239725"/>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ACCFF95-0B47-9B50-ECDC-1F34E452B558}"/>
              </a:ext>
            </a:extLst>
          </p:cNvPr>
          <p:cNvSpPr/>
          <p:nvPr/>
        </p:nvSpPr>
        <p:spPr>
          <a:xfrm>
            <a:off x="9188892" y="3249061"/>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28A8ED1-5F35-C06E-5F61-7AD39E254F53}"/>
              </a:ext>
            </a:extLst>
          </p:cNvPr>
          <p:cNvSpPr/>
          <p:nvPr/>
        </p:nvSpPr>
        <p:spPr>
          <a:xfrm>
            <a:off x="9188892" y="3258397"/>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946D788-921A-8719-0700-B7C34F70CCB2}"/>
              </a:ext>
            </a:extLst>
          </p:cNvPr>
          <p:cNvSpPr/>
          <p:nvPr/>
        </p:nvSpPr>
        <p:spPr>
          <a:xfrm>
            <a:off x="9188892" y="326773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5495AB1-7AF2-F04E-1859-DF345432FE3C}"/>
              </a:ext>
            </a:extLst>
          </p:cNvPr>
          <p:cNvSpPr/>
          <p:nvPr/>
        </p:nvSpPr>
        <p:spPr>
          <a:xfrm>
            <a:off x="9188892" y="327706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78D4A09-F316-998D-B597-E96CA614F9CD}"/>
              </a:ext>
            </a:extLst>
          </p:cNvPr>
          <p:cNvSpPr/>
          <p:nvPr/>
        </p:nvSpPr>
        <p:spPr>
          <a:xfrm>
            <a:off x="9188892" y="3286405"/>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3F6B4C1-96DA-7398-F9B1-1355DA77A343}"/>
              </a:ext>
            </a:extLst>
          </p:cNvPr>
          <p:cNvSpPr/>
          <p:nvPr/>
        </p:nvSpPr>
        <p:spPr>
          <a:xfrm>
            <a:off x="9174768" y="326302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939ED07-379D-408A-EC74-5A758BD81012}"/>
              </a:ext>
            </a:extLst>
          </p:cNvPr>
          <p:cNvSpPr/>
          <p:nvPr/>
        </p:nvSpPr>
        <p:spPr>
          <a:xfrm>
            <a:off x="9160644" y="323963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CA8E69D-CB09-E82B-27B6-F2F59BB87365}"/>
              </a:ext>
            </a:extLst>
          </p:cNvPr>
          <p:cNvSpPr/>
          <p:nvPr/>
        </p:nvSpPr>
        <p:spPr>
          <a:xfrm>
            <a:off x="9146520" y="321625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F75DDE7-4731-56DE-34F1-A3888BD94903}"/>
              </a:ext>
            </a:extLst>
          </p:cNvPr>
          <p:cNvSpPr/>
          <p:nvPr/>
        </p:nvSpPr>
        <p:spPr>
          <a:xfrm>
            <a:off x="9132396" y="319287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17F8209-D9DA-C947-13A2-4B5E7C2BD4BB}"/>
              </a:ext>
            </a:extLst>
          </p:cNvPr>
          <p:cNvSpPr/>
          <p:nvPr/>
        </p:nvSpPr>
        <p:spPr>
          <a:xfrm>
            <a:off x="9118272" y="316949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2112F71-81F1-7192-3FBD-CED71D7BECD7}"/>
              </a:ext>
            </a:extLst>
          </p:cNvPr>
          <p:cNvSpPr/>
          <p:nvPr/>
        </p:nvSpPr>
        <p:spPr>
          <a:xfrm>
            <a:off x="9148416" y="319073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E908E2D-B610-7025-8337-146E69975E65}"/>
              </a:ext>
            </a:extLst>
          </p:cNvPr>
          <p:cNvSpPr/>
          <p:nvPr/>
        </p:nvSpPr>
        <p:spPr>
          <a:xfrm>
            <a:off x="9161291" y="318172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DAE6921-96A5-4181-92DA-EBB4BC6F054B}"/>
              </a:ext>
            </a:extLst>
          </p:cNvPr>
          <p:cNvSpPr/>
          <p:nvPr/>
        </p:nvSpPr>
        <p:spPr>
          <a:xfrm>
            <a:off x="9138510" y="32161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3283F18-48ED-01CE-3620-EE6C019405F2}"/>
              </a:ext>
            </a:extLst>
          </p:cNvPr>
          <p:cNvSpPr/>
          <p:nvPr/>
        </p:nvSpPr>
        <p:spPr>
          <a:xfrm>
            <a:off x="9115729" y="3250611"/>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CBC57C8-9F6A-C5EC-929F-DBF23A425557}"/>
              </a:ext>
            </a:extLst>
          </p:cNvPr>
          <p:cNvSpPr/>
          <p:nvPr/>
        </p:nvSpPr>
        <p:spPr>
          <a:xfrm>
            <a:off x="9092948" y="328505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12A5554-9F29-7475-539D-EB21B36EE14B}"/>
              </a:ext>
            </a:extLst>
          </p:cNvPr>
          <p:cNvSpPr/>
          <p:nvPr/>
        </p:nvSpPr>
        <p:spPr>
          <a:xfrm>
            <a:off x="9114458" y="32312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6775C2C-5803-1E47-6CC8-52C7876BEA87}"/>
              </a:ext>
            </a:extLst>
          </p:cNvPr>
          <p:cNvSpPr/>
          <p:nvPr/>
        </p:nvSpPr>
        <p:spPr>
          <a:xfrm>
            <a:off x="9135968" y="317748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358BE8A-E5EA-1643-AE22-DEED65A41CFE}"/>
              </a:ext>
            </a:extLst>
          </p:cNvPr>
          <p:cNvSpPr/>
          <p:nvPr/>
        </p:nvSpPr>
        <p:spPr>
          <a:xfrm>
            <a:off x="9157478" y="312370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5A699C1-2D03-90CD-C015-90EBA4AC251B}"/>
              </a:ext>
            </a:extLst>
          </p:cNvPr>
          <p:cNvSpPr/>
          <p:nvPr/>
        </p:nvSpPr>
        <p:spPr>
          <a:xfrm>
            <a:off x="9178988" y="3069924"/>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4F46F76-6E17-E63E-94EA-88AD1E9FE238}"/>
              </a:ext>
            </a:extLst>
          </p:cNvPr>
          <p:cNvSpPr/>
          <p:nvPr/>
        </p:nvSpPr>
        <p:spPr>
          <a:xfrm>
            <a:off x="9200498" y="301614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95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63" presetClass="path" presetSubtype="0" repeatCount="indefinite" accel="50000" decel="50000" fill="hold" grpId="1" nodeType="withEffect">
                                  <p:stCondLst>
                                    <p:cond delay="0"/>
                                  </p:stCondLst>
                                  <p:childTnLst>
                                    <p:animMotion origin="layout" path="M -6.25E-7 1.85185E-6 L 0.04896 -0.00023 " pathEditMode="relative" rAng="0" ptsTypes="AA">
                                      <p:cBhvr>
                                        <p:cTn id="28" dur="1000" fill="hold"/>
                                        <p:tgtEl>
                                          <p:spTgt spid="29"/>
                                        </p:tgtEl>
                                        <p:attrNameLst>
                                          <p:attrName>ppt_x</p:attrName>
                                          <p:attrName>ppt_y</p:attrName>
                                        </p:attrNameLst>
                                      </p:cBhvr>
                                      <p:rCtr x="2773" y="0"/>
                                    </p:animMotion>
                                  </p:childTnLst>
                                </p:cTn>
                              </p:par>
                              <p:par>
                                <p:cTn id="29" presetID="63" presetClass="path" presetSubtype="0" repeatCount="indefinite" accel="50000" decel="50000" fill="hold" grpId="1" nodeType="withEffect">
                                  <p:stCondLst>
                                    <p:cond delay="0"/>
                                  </p:stCondLst>
                                  <p:childTnLst>
                                    <p:animMotion origin="layout" path="M 1.04167E-6 3.33333E-6 L 0.05104 3.33333E-6 " pathEditMode="relative" rAng="0" ptsTypes="AA">
                                      <p:cBhvr>
                                        <p:cTn id="30" dur="1000" fill="hold"/>
                                        <p:tgtEl>
                                          <p:spTgt spid="37"/>
                                        </p:tgtEl>
                                        <p:attrNameLst>
                                          <p:attrName>ppt_x</p:attrName>
                                          <p:attrName>ppt_y</p:attrName>
                                        </p:attrNameLst>
                                      </p:cBhvr>
                                      <p:rCtr x="2552" y="0"/>
                                    </p:animMotion>
                                  </p:childTnLst>
                                </p:cTn>
                              </p:par>
                              <p:par>
                                <p:cTn id="31" presetID="63" presetClass="path" presetSubtype="0" repeatCount="indefinite" accel="50000" decel="50000" fill="hold" grpId="1" nodeType="withEffect">
                                  <p:stCondLst>
                                    <p:cond delay="0"/>
                                  </p:stCondLst>
                                  <p:childTnLst>
                                    <p:animMotion origin="layout" path="M -6.25E-7 3.33333E-6 L 0.06615 3.33333E-6 " pathEditMode="relative" rAng="0" ptsTypes="AA">
                                      <p:cBhvr>
                                        <p:cTn id="32" dur="1000" fill="hold"/>
                                        <p:tgtEl>
                                          <p:spTgt spid="38"/>
                                        </p:tgtEl>
                                        <p:attrNameLst>
                                          <p:attrName>ppt_x</p:attrName>
                                          <p:attrName>ppt_y</p:attrName>
                                        </p:attrNameLst>
                                      </p:cBhvr>
                                      <p:rCtr x="3307" y="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1500"/>
                            </p:stCondLst>
                            <p:childTnLst>
                              <p:par>
                                <p:cTn id="38" presetID="7" presetClass="path" presetSubtype="0" accel="50000" decel="50000" fill="hold" grpId="1" nodeType="afterEffect">
                                  <p:stCondLst>
                                    <p:cond delay="0"/>
                                  </p:stCondLst>
                                  <p:childTnLst>
                                    <p:animMotion origin="layout" path="M -0.00131 0.33726 C -0.00196 0.18958 -0.00131 -0.23218 -0.00222 -0.30417 L -0.40938 -0.30718 L -0.40938 0.36203 C -0.4129 0.34537 0.00273 0.39004 -0.00131 0.33726 Z " pathEditMode="relative" rAng="0" ptsTypes="AAAAA">
                                      <p:cBhvr>
                                        <p:cTn id="39" dur="3000" fill="hold"/>
                                        <p:tgtEl>
                                          <p:spTgt spid="39"/>
                                        </p:tgtEl>
                                        <p:attrNameLst>
                                          <p:attrName>ppt_x</p:attrName>
                                          <p:attrName>ppt_y</p:attrName>
                                        </p:attrNameLst>
                                      </p:cBhvr>
                                      <p:rCtr x="-20404" y="-30903"/>
                                    </p:animMotion>
                                  </p:childTnLst>
                                </p:cTn>
                              </p:par>
                              <p:par>
                                <p:cTn id="40" presetID="10" presetClass="entr" presetSubtype="0" repeatCount="indefinite"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par>
                          <p:cTn id="43" fill="hold">
                            <p:stCondLst>
                              <p:cond delay="4500"/>
                            </p:stCondLst>
                            <p:childTnLst>
                              <p:par>
                                <p:cTn id="44" presetID="7" presetClass="path" presetSubtype="0" repeatCount="indefinite" accel="50000" decel="50000" fill="hold" grpId="1" nodeType="afterEffect">
                                  <p:stCondLst>
                                    <p:cond delay="0"/>
                                  </p:stCondLst>
                                  <p:childTnLst>
                                    <p:animMotion origin="layout" path="M -0.00131 0.33588 C -0.00196 0.18819 -0.00131 -0.23357 -0.00222 -0.30556 L -0.40938 -0.30857 L -0.40938 0.36064 C -0.4129 0.34398 0.00273 0.38865 -0.00131 0.33588 Z " pathEditMode="relative" rAng="0" ptsTypes="AAAAA">
                                      <p:cBhvr>
                                        <p:cTn id="45" dur="3000" fill="hold"/>
                                        <p:tgtEl>
                                          <p:spTgt spid="45"/>
                                        </p:tgtEl>
                                        <p:attrNameLst>
                                          <p:attrName>ppt_x</p:attrName>
                                          <p:attrName>ppt_y</p:attrName>
                                        </p:attrNameLst>
                                      </p:cBhvr>
                                      <p:rCtr x="-20404" y="-30903"/>
                                    </p:animMotion>
                                  </p:childTnLst>
                                </p:cTn>
                              </p:par>
                            </p:childTnLst>
                          </p:cTn>
                        </p:par>
                        <p:par>
                          <p:cTn id="46" fill="hold">
                            <p:stCondLst>
                              <p:cond delay="7500"/>
                            </p:stCondLst>
                            <p:childTnLst>
                              <p:par>
                                <p:cTn id="47" presetID="10" presetClass="entr" presetSubtype="0" repeatCount="indefinite"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par>
                          <p:cTn id="50" fill="hold">
                            <p:stCondLst>
                              <p:cond delay="8000"/>
                            </p:stCondLst>
                            <p:childTnLst>
                              <p:par>
                                <p:cTn id="51" presetID="7" presetClass="path" presetSubtype="0" repeatCount="indefinite" accel="50000" decel="50000" fill="hold" grpId="1" nodeType="afterEffect">
                                  <p:stCondLst>
                                    <p:cond delay="0"/>
                                  </p:stCondLst>
                                  <p:childTnLst>
                                    <p:animMotion origin="layout" path="M -0.00131 0.3345 C -0.00196 0.18681 -0.00131 -0.23495 -0.00222 -0.30694 L -0.40938 -0.30995 L -0.40938 0.35926 C -0.4129 0.3426 0.00273 0.38727 -0.00131 0.3345 Z " pathEditMode="relative" rAng="0" ptsTypes="AAAAA">
                                      <p:cBhvr>
                                        <p:cTn id="52" dur="3000" fill="hold"/>
                                        <p:tgtEl>
                                          <p:spTgt spid="46"/>
                                        </p:tgtEl>
                                        <p:attrNameLst>
                                          <p:attrName>ppt_x</p:attrName>
                                          <p:attrName>ppt_y</p:attrName>
                                        </p:attrNameLst>
                                      </p:cBhvr>
                                      <p:rCtr x="-20404" y="-30903"/>
                                    </p:animMotion>
                                  </p:childTnLst>
                                </p:cTn>
                              </p:par>
                            </p:childTnLst>
                          </p:cTn>
                        </p:par>
                        <p:par>
                          <p:cTn id="53" fill="hold">
                            <p:stCondLst>
                              <p:cond delay="11000"/>
                            </p:stCondLst>
                            <p:childTnLst>
                              <p:par>
                                <p:cTn id="54" presetID="10" presetClass="entr" presetSubtype="0" repeatCount="indefinite"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childTnLst>
                          </p:cTn>
                        </p:par>
                        <p:par>
                          <p:cTn id="57" fill="hold">
                            <p:stCondLst>
                              <p:cond delay="11500"/>
                            </p:stCondLst>
                            <p:childTnLst>
                              <p:par>
                                <p:cTn id="58" presetID="7" presetClass="path" presetSubtype="0" repeatCount="indefinite" accel="50000" decel="50000" fill="hold" grpId="1" nodeType="afterEffect">
                                  <p:stCondLst>
                                    <p:cond delay="0"/>
                                  </p:stCondLst>
                                  <p:childTnLst>
                                    <p:animMotion origin="layout" path="M -0.00131 0.33311 C -0.00196 0.18542 -0.00131 -0.23634 -0.00222 -0.30833 L -0.40938 -0.31134 L -0.40938 0.35787 C -0.4129 0.34121 0.00273 0.38588 -0.00131 0.33311 Z " pathEditMode="relative" rAng="0" ptsTypes="AAAAA">
                                      <p:cBhvr>
                                        <p:cTn id="59" dur="3000" fill="hold"/>
                                        <p:tgtEl>
                                          <p:spTgt spid="47"/>
                                        </p:tgtEl>
                                        <p:attrNameLst>
                                          <p:attrName>ppt_x</p:attrName>
                                          <p:attrName>ppt_y</p:attrName>
                                        </p:attrNameLst>
                                      </p:cBhvr>
                                      <p:rCtr x="-20404" y="-30903"/>
                                    </p:animMotion>
                                  </p:childTnLst>
                                </p:cTn>
                              </p:par>
                            </p:childTnLst>
                          </p:cTn>
                        </p:par>
                        <p:par>
                          <p:cTn id="60" fill="hold">
                            <p:stCondLst>
                              <p:cond delay="14500"/>
                            </p:stCondLst>
                            <p:childTnLst>
                              <p:par>
                                <p:cTn id="61" presetID="10" presetClass="entr" presetSubtype="0" repeatCount="indefinite"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childTnLst>
                          </p:cTn>
                        </p:par>
                        <p:par>
                          <p:cTn id="64" fill="hold">
                            <p:stCondLst>
                              <p:cond delay="15000"/>
                            </p:stCondLst>
                            <p:childTnLst>
                              <p:par>
                                <p:cTn id="65" presetID="7" presetClass="path" presetSubtype="0" repeatCount="indefinite" accel="50000" decel="50000" fill="hold" grpId="1" nodeType="afterEffect">
                                  <p:stCondLst>
                                    <p:cond delay="0"/>
                                  </p:stCondLst>
                                  <p:childTnLst>
                                    <p:animMotion origin="layout" path="M -0.00131 0.33172 C -0.00196 0.18403 -0.00131 -0.23773 -0.00222 -0.30972 L -0.40938 -0.31273 L -0.40938 0.35648 C -0.4129 0.33982 0.00273 0.38449 -0.00131 0.33172 Z " pathEditMode="relative" rAng="0" ptsTypes="AAAAA">
                                      <p:cBhvr>
                                        <p:cTn id="66" dur="3000" fill="hold"/>
                                        <p:tgtEl>
                                          <p:spTgt spid="48"/>
                                        </p:tgtEl>
                                        <p:attrNameLst>
                                          <p:attrName>ppt_x</p:attrName>
                                          <p:attrName>ppt_y</p:attrName>
                                        </p:attrNameLst>
                                      </p:cBhvr>
                                      <p:rCtr x="-20404" y="-30903"/>
                                    </p:animMotion>
                                  </p:childTnLst>
                                </p:cTn>
                              </p:par>
                            </p:childTnLst>
                          </p:cTn>
                        </p:par>
                        <p:par>
                          <p:cTn id="67" fill="hold">
                            <p:stCondLst>
                              <p:cond delay="18000"/>
                            </p:stCondLst>
                            <p:childTnLst>
                              <p:par>
                                <p:cTn id="68" presetID="10" presetClass="entr" presetSubtype="0" repeatCount="indefinite"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par>
                          <p:cTn id="71" fill="hold">
                            <p:stCondLst>
                              <p:cond delay="18500"/>
                            </p:stCondLst>
                            <p:childTnLst>
                              <p:par>
                                <p:cTn id="72" presetID="7" presetClass="path" presetSubtype="0" repeatCount="indefinite" accel="50000" decel="50000" fill="hold" grpId="1" nodeType="afterEffect">
                                  <p:stCondLst>
                                    <p:cond delay="0"/>
                                  </p:stCondLst>
                                  <p:childTnLst>
                                    <p:animMotion origin="layout" path="M -0.00131 0.33033 C -0.00196 0.18264 -0.00131 -0.23912 -0.00222 -0.31111 L -0.40938 -0.31412 L -0.40938 0.35509 C -0.4129 0.33843 0.00273 0.3831 -0.00131 0.33033 Z " pathEditMode="relative" rAng="0" ptsTypes="AAAAA">
                                      <p:cBhvr>
                                        <p:cTn id="73" dur="3000" fill="hold"/>
                                        <p:tgtEl>
                                          <p:spTgt spid="49"/>
                                        </p:tgtEl>
                                        <p:attrNameLst>
                                          <p:attrName>ppt_x</p:attrName>
                                          <p:attrName>ppt_y</p:attrName>
                                        </p:attrNameLst>
                                      </p:cBhvr>
                                      <p:rCtr x="-20404" y="-30903"/>
                                    </p:animMotion>
                                  </p:childTnLst>
                                </p:cTn>
                              </p:par>
                            </p:childTnLst>
                          </p:cTn>
                        </p:par>
                        <p:par>
                          <p:cTn id="74" fill="hold">
                            <p:stCondLst>
                              <p:cond delay="21500"/>
                            </p:stCondLst>
                            <p:childTnLst>
                              <p:par>
                                <p:cTn id="75" presetID="10" presetClass="entr" presetSubtype="0" repeatCount="indefinite" fill="hold" grpId="0"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childTnLst>
                          </p:cTn>
                        </p:par>
                        <p:par>
                          <p:cTn id="78" fill="hold">
                            <p:stCondLst>
                              <p:cond delay="22000"/>
                            </p:stCondLst>
                            <p:childTnLst>
                              <p:par>
                                <p:cTn id="79" presetID="7" presetClass="path" presetSubtype="0" repeatCount="indefinite" accel="50000" decel="50000" fill="hold" grpId="1" nodeType="afterEffect">
                                  <p:stCondLst>
                                    <p:cond delay="0"/>
                                  </p:stCondLst>
                                  <p:childTnLst>
                                    <p:animMotion origin="layout" path="M -0.00131 0.32894 C -0.00196 0.18125 -0.00131 -0.24051 -0.00222 -0.3125 L -0.40938 -0.31551 L -0.40938 0.3537 C -0.4129 0.33704 0.00273 0.38171 -0.00131 0.32894 Z " pathEditMode="relative" rAng="0" ptsTypes="AAAAA">
                                      <p:cBhvr>
                                        <p:cTn id="80" dur="3000" fill="hold"/>
                                        <p:tgtEl>
                                          <p:spTgt spid="50"/>
                                        </p:tgtEl>
                                        <p:attrNameLst>
                                          <p:attrName>ppt_x</p:attrName>
                                          <p:attrName>ppt_y</p:attrName>
                                        </p:attrNameLst>
                                      </p:cBhvr>
                                      <p:rCtr x="-20404" y="-30903"/>
                                    </p:animMotion>
                                  </p:childTnLst>
                                </p:cTn>
                              </p:par>
                            </p:childTnLst>
                          </p:cTn>
                        </p:par>
                        <p:par>
                          <p:cTn id="81" fill="hold">
                            <p:stCondLst>
                              <p:cond delay="25000"/>
                            </p:stCondLst>
                            <p:childTnLst>
                              <p:par>
                                <p:cTn id="82" presetID="10" presetClass="entr" presetSubtype="0" repeatCount="indefinite" fill="hold" grpId="0"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childTnLst>
                          </p:cTn>
                        </p:par>
                        <p:par>
                          <p:cTn id="85" fill="hold">
                            <p:stCondLst>
                              <p:cond delay="25500"/>
                            </p:stCondLst>
                            <p:childTnLst>
                              <p:par>
                                <p:cTn id="86" presetID="7" presetClass="path" presetSubtype="0" repeatCount="indefinite" accel="50000" decel="50000" fill="hold" grpId="1" nodeType="afterEffect">
                                  <p:stCondLst>
                                    <p:cond delay="0"/>
                                  </p:stCondLst>
                                  <p:childTnLst>
                                    <p:animMotion origin="layout" path="M -0.00131 0.32755 C -0.00196 0.17986 -0.00131 -0.2419 -0.00222 -0.31389 L -0.40938 -0.3169 L -0.40938 0.35231 C -0.4129 0.33565 0.00273 0.38032 -0.00131 0.32755 Z " pathEditMode="relative" rAng="0" ptsTypes="AAAAA">
                                      <p:cBhvr>
                                        <p:cTn id="87" dur="3000" fill="hold"/>
                                        <p:tgtEl>
                                          <p:spTgt spid="51"/>
                                        </p:tgtEl>
                                        <p:attrNameLst>
                                          <p:attrName>ppt_x</p:attrName>
                                          <p:attrName>ppt_y</p:attrName>
                                        </p:attrNameLst>
                                      </p:cBhvr>
                                      <p:rCtr x="-20404" y="-30903"/>
                                    </p:animMotion>
                                  </p:childTnLst>
                                </p:cTn>
                              </p:par>
                            </p:childTnLst>
                          </p:cTn>
                        </p:par>
                        <p:par>
                          <p:cTn id="88" fill="hold">
                            <p:stCondLst>
                              <p:cond delay="28500"/>
                            </p:stCondLst>
                            <p:childTnLst>
                              <p:par>
                                <p:cTn id="89" presetID="10" presetClass="entr" presetSubtype="0" repeatCount="indefinite"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childTnLst>
                          </p:cTn>
                        </p:par>
                        <p:par>
                          <p:cTn id="92" fill="hold">
                            <p:stCondLst>
                              <p:cond delay="29000"/>
                            </p:stCondLst>
                            <p:childTnLst>
                              <p:par>
                                <p:cTn id="93" presetID="7" presetClass="path" presetSubtype="0" repeatCount="indefinite" accel="50000" decel="50000" fill="hold" grpId="1" nodeType="afterEffect">
                                  <p:stCondLst>
                                    <p:cond delay="0"/>
                                  </p:stCondLst>
                                  <p:childTnLst>
                                    <p:animMotion origin="layout" path="M -0.00131 0.32616 C -0.00196 0.17847 -0.00131 -0.24329 -0.00222 -0.31528 L -0.40938 -0.31829 L -0.40938 0.35092 C -0.4129 0.33426 0.00273 0.37893 -0.00131 0.32616 Z " pathEditMode="relative" rAng="0" ptsTypes="AAAAA">
                                      <p:cBhvr>
                                        <p:cTn id="94" dur="3000" fill="hold"/>
                                        <p:tgtEl>
                                          <p:spTgt spid="52"/>
                                        </p:tgtEl>
                                        <p:attrNameLst>
                                          <p:attrName>ppt_x</p:attrName>
                                          <p:attrName>ppt_y</p:attrName>
                                        </p:attrNameLst>
                                      </p:cBhvr>
                                      <p:rCtr x="-20404" y="-30903"/>
                                    </p:animMotion>
                                  </p:childTnLst>
                                </p:cTn>
                              </p:par>
                            </p:childTnLst>
                          </p:cTn>
                        </p:par>
                        <p:par>
                          <p:cTn id="95" fill="hold">
                            <p:stCondLst>
                              <p:cond delay="32000"/>
                            </p:stCondLst>
                            <p:childTnLst>
                              <p:par>
                                <p:cTn id="96" presetID="10" presetClass="entr" presetSubtype="0" repeatCount="indefinite"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childTnLst>
                                </p:cTn>
                              </p:par>
                            </p:childTnLst>
                          </p:cTn>
                        </p:par>
                        <p:par>
                          <p:cTn id="99" fill="hold">
                            <p:stCondLst>
                              <p:cond delay="32500"/>
                            </p:stCondLst>
                            <p:childTnLst>
                              <p:par>
                                <p:cTn id="100" presetID="7" presetClass="path" presetSubtype="0" repeatCount="indefinite" accel="50000" decel="50000" fill="hold" grpId="1" nodeType="afterEffect">
                                  <p:stCondLst>
                                    <p:cond delay="0"/>
                                  </p:stCondLst>
                                  <p:childTnLst>
                                    <p:animMotion origin="layout" path="M -0.00131 0.325 C -0.00196 0.17731 -0.00131 -0.24445 -0.00222 -0.31644 L -0.40938 -0.31945 L -0.40938 0.34976 C -0.4129 0.3331 0.00273 0.37777 -0.00131 0.325 Z " pathEditMode="relative" rAng="0" ptsTypes="AAAAA">
                                      <p:cBhvr>
                                        <p:cTn id="101" dur="3000" fill="hold"/>
                                        <p:tgtEl>
                                          <p:spTgt spid="53"/>
                                        </p:tgtEl>
                                        <p:attrNameLst>
                                          <p:attrName>ppt_x</p:attrName>
                                          <p:attrName>ppt_y</p:attrName>
                                        </p:attrNameLst>
                                      </p:cBhvr>
                                      <p:rCtr x="-20404" y="-30903"/>
                                    </p:animMotion>
                                  </p:childTnLst>
                                </p:cTn>
                              </p:par>
                            </p:childTnLst>
                          </p:cTn>
                        </p:par>
                        <p:par>
                          <p:cTn id="102" fill="hold">
                            <p:stCondLst>
                              <p:cond delay="35500"/>
                            </p:stCondLst>
                            <p:childTnLst>
                              <p:par>
                                <p:cTn id="103" presetID="10" presetClass="entr" presetSubtype="0" repeatCount="indefinite"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childTnLst>
                          </p:cTn>
                        </p:par>
                        <p:par>
                          <p:cTn id="106" fill="hold">
                            <p:stCondLst>
                              <p:cond delay="36000"/>
                            </p:stCondLst>
                            <p:childTnLst>
                              <p:par>
                                <p:cTn id="107" presetID="7" presetClass="path" presetSubtype="0" repeatCount="indefinite" accel="50000" decel="50000" fill="hold" grpId="1" nodeType="afterEffect">
                                  <p:stCondLst>
                                    <p:cond delay="0"/>
                                  </p:stCondLst>
                                  <p:childTnLst>
                                    <p:animMotion origin="layout" path="M -0.00131 0.32362 C -0.00196 0.17593 -0.00131 -0.24583 -0.00222 -0.31782 L -0.40938 -0.32083 L -0.40938 0.34838 C -0.4129 0.33172 0.00273 0.37639 -0.00131 0.32362 Z " pathEditMode="relative" rAng="0" ptsTypes="AAAAA">
                                      <p:cBhvr>
                                        <p:cTn id="108" dur="3000" fill="hold"/>
                                        <p:tgtEl>
                                          <p:spTgt spid="54"/>
                                        </p:tgtEl>
                                        <p:attrNameLst>
                                          <p:attrName>ppt_x</p:attrName>
                                          <p:attrName>ppt_y</p:attrName>
                                        </p:attrNameLst>
                                      </p:cBhvr>
                                      <p:rCtr x="-20404" y="-30903"/>
                                    </p:animMotion>
                                  </p:childTnLst>
                                </p:cTn>
                              </p:par>
                            </p:childTnLst>
                          </p:cTn>
                        </p:par>
                        <p:par>
                          <p:cTn id="109" fill="hold">
                            <p:stCondLst>
                              <p:cond delay="39000"/>
                            </p:stCondLst>
                            <p:childTnLst>
                              <p:par>
                                <p:cTn id="110" presetID="10" presetClass="entr" presetSubtype="0" repeatCount="indefinite"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500"/>
                                        <p:tgtEl>
                                          <p:spTgt spid="55"/>
                                        </p:tgtEl>
                                      </p:cBhvr>
                                    </p:animEffect>
                                  </p:childTnLst>
                                </p:cTn>
                              </p:par>
                            </p:childTnLst>
                          </p:cTn>
                        </p:par>
                        <p:par>
                          <p:cTn id="113" fill="hold">
                            <p:stCondLst>
                              <p:cond delay="39500"/>
                            </p:stCondLst>
                            <p:childTnLst>
                              <p:par>
                                <p:cTn id="114" presetID="7" presetClass="path" presetSubtype="0" repeatCount="indefinite" accel="50000" decel="50000" fill="hold" grpId="1" nodeType="afterEffect">
                                  <p:stCondLst>
                                    <p:cond delay="0"/>
                                  </p:stCondLst>
                                  <p:childTnLst>
                                    <p:animMotion origin="layout" path="M -0.00131 0.32223 C -0.00196 0.17454 -0.00131 -0.24722 -0.00222 -0.31921 L -0.40938 -0.32222 L -0.40938 0.34699 C -0.4129 0.33033 0.00273 0.375 -0.00131 0.32223 Z " pathEditMode="relative" rAng="0" ptsTypes="AAAAA">
                                      <p:cBhvr>
                                        <p:cTn id="115" dur="3000" fill="hold"/>
                                        <p:tgtEl>
                                          <p:spTgt spid="55"/>
                                        </p:tgtEl>
                                        <p:attrNameLst>
                                          <p:attrName>ppt_x</p:attrName>
                                          <p:attrName>ppt_y</p:attrName>
                                        </p:attrNameLst>
                                      </p:cBhvr>
                                      <p:rCtr x="-20404" y="-30903"/>
                                    </p:animMotion>
                                  </p:childTnLst>
                                </p:cTn>
                              </p:par>
                            </p:childTnLst>
                          </p:cTn>
                        </p:par>
                        <p:par>
                          <p:cTn id="116" fill="hold">
                            <p:stCondLst>
                              <p:cond delay="42500"/>
                            </p:stCondLst>
                            <p:childTnLst>
                              <p:par>
                                <p:cTn id="117" presetID="10" presetClass="entr" presetSubtype="0" repeatCount="indefinite" fill="hold" grpId="0"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fade">
                                      <p:cBhvr>
                                        <p:cTn id="119" dur="500"/>
                                        <p:tgtEl>
                                          <p:spTgt spid="56"/>
                                        </p:tgtEl>
                                      </p:cBhvr>
                                    </p:animEffect>
                                  </p:childTnLst>
                                </p:cTn>
                              </p:par>
                            </p:childTnLst>
                          </p:cTn>
                        </p:par>
                        <p:par>
                          <p:cTn id="120" fill="hold">
                            <p:stCondLst>
                              <p:cond delay="43000"/>
                            </p:stCondLst>
                            <p:childTnLst>
                              <p:par>
                                <p:cTn id="121" presetID="7" presetClass="path" presetSubtype="0" repeatCount="indefinite" accel="50000" decel="50000" fill="hold" grpId="1" nodeType="afterEffect">
                                  <p:stCondLst>
                                    <p:cond delay="0"/>
                                  </p:stCondLst>
                                  <p:childTnLst>
                                    <p:animMotion origin="layout" path="M -0.00013 0.3257 C -0.00078 0.17801 -0.00013 -0.24375 -0.00104 -0.31574 L -0.4082 -0.31875 L -0.4082 0.35046 C -0.41172 0.3338 0.00391 0.37847 -0.00013 0.3257 Z " pathEditMode="relative" rAng="0" ptsTypes="AAAAA">
                                      <p:cBhvr>
                                        <p:cTn id="122" dur="3000" fill="hold"/>
                                        <p:tgtEl>
                                          <p:spTgt spid="56"/>
                                        </p:tgtEl>
                                        <p:attrNameLst>
                                          <p:attrName>ppt_x</p:attrName>
                                          <p:attrName>ppt_y</p:attrName>
                                        </p:attrNameLst>
                                      </p:cBhvr>
                                      <p:rCtr x="-20404" y="-30903"/>
                                    </p:animMotion>
                                  </p:childTnLst>
                                </p:cTn>
                              </p:par>
                            </p:childTnLst>
                          </p:cTn>
                        </p:par>
                        <p:par>
                          <p:cTn id="123" fill="hold">
                            <p:stCondLst>
                              <p:cond delay="46000"/>
                            </p:stCondLst>
                            <p:childTnLst>
                              <p:par>
                                <p:cTn id="124" presetID="10" presetClass="entr" presetSubtype="0" repeatCount="indefinite" fill="hold" grpId="0" nodeType="after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childTnLst>
                          </p:cTn>
                        </p:par>
                        <p:par>
                          <p:cTn id="127" fill="hold">
                            <p:stCondLst>
                              <p:cond delay="46500"/>
                            </p:stCondLst>
                            <p:childTnLst>
                              <p:par>
                                <p:cTn id="128" presetID="7" presetClass="path" presetSubtype="0" repeatCount="indefinite" accel="50000" decel="50000" fill="hold" grpId="1" nodeType="afterEffect">
                                  <p:stCondLst>
                                    <p:cond delay="0"/>
                                  </p:stCondLst>
                                  <p:childTnLst>
                                    <p:animMotion origin="layout" path="M 0.00104 0.32894 C 0.00039 0.18125 0.00104 -0.24051 0.00013 -0.3125 L -0.40703 -0.31551 L -0.40703 0.3537 C -0.41055 0.33704 0.00508 0.38171 0.00104 0.32894 Z " pathEditMode="relative" rAng="0" ptsTypes="AAAAA">
                                      <p:cBhvr>
                                        <p:cTn id="129" dur="3000" fill="hold"/>
                                        <p:tgtEl>
                                          <p:spTgt spid="57"/>
                                        </p:tgtEl>
                                        <p:attrNameLst>
                                          <p:attrName>ppt_x</p:attrName>
                                          <p:attrName>ppt_y</p:attrName>
                                        </p:attrNameLst>
                                      </p:cBhvr>
                                      <p:rCtr x="-20404" y="-30903"/>
                                    </p:animMotion>
                                  </p:childTnLst>
                                </p:cTn>
                              </p:par>
                            </p:childTnLst>
                          </p:cTn>
                        </p:par>
                        <p:par>
                          <p:cTn id="130" fill="hold">
                            <p:stCondLst>
                              <p:cond delay="49500"/>
                            </p:stCondLst>
                            <p:childTnLst>
                              <p:par>
                                <p:cTn id="131" presetID="10" presetClass="entr" presetSubtype="0" repeatCount="indefinite" fill="hold" grpId="0" nodeType="after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fade">
                                      <p:cBhvr>
                                        <p:cTn id="133" dur="500"/>
                                        <p:tgtEl>
                                          <p:spTgt spid="58"/>
                                        </p:tgtEl>
                                      </p:cBhvr>
                                    </p:animEffect>
                                  </p:childTnLst>
                                </p:cTn>
                              </p:par>
                            </p:childTnLst>
                          </p:cTn>
                        </p:par>
                        <p:par>
                          <p:cTn id="134" fill="hold">
                            <p:stCondLst>
                              <p:cond delay="50000"/>
                            </p:stCondLst>
                            <p:childTnLst>
                              <p:par>
                                <p:cTn id="135" presetID="7" presetClass="path" presetSubtype="0" repeatCount="indefinite" accel="50000" decel="50000" fill="hold" grpId="1" nodeType="afterEffect">
                                  <p:stCondLst>
                                    <p:cond delay="0"/>
                                  </p:stCondLst>
                                  <p:childTnLst>
                                    <p:animMotion origin="layout" path="M 0.00208 0.33241 C 0.00143 0.18472 0.00208 -0.23704 0.00117 -0.30903 L -0.40599 -0.31204 L -0.40599 0.35717 C -0.40951 0.34051 0.00612 0.38518 0.00208 0.33241 Z " pathEditMode="relative" rAng="0" ptsTypes="AAAAA">
                                      <p:cBhvr>
                                        <p:cTn id="136" dur="3000" fill="hold"/>
                                        <p:tgtEl>
                                          <p:spTgt spid="58"/>
                                        </p:tgtEl>
                                        <p:attrNameLst>
                                          <p:attrName>ppt_x</p:attrName>
                                          <p:attrName>ppt_y</p:attrName>
                                        </p:attrNameLst>
                                      </p:cBhvr>
                                      <p:rCtr x="-20404" y="-30903"/>
                                    </p:animMotion>
                                  </p:childTnLst>
                                </p:cTn>
                              </p:par>
                            </p:childTnLst>
                          </p:cTn>
                        </p:par>
                        <p:par>
                          <p:cTn id="137" fill="hold">
                            <p:stCondLst>
                              <p:cond delay="53000"/>
                            </p:stCondLst>
                            <p:childTnLst>
                              <p:par>
                                <p:cTn id="138" presetID="10" presetClass="entr" presetSubtype="0" repeatCount="indefinite" fill="hold" grpId="0" nodeType="after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fade">
                                      <p:cBhvr>
                                        <p:cTn id="140" dur="500"/>
                                        <p:tgtEl>
                                          <p:spTgt spid="59"/>
                                        </p:tgtEl>
                                      </p:cBhvr>
                                    </p:animEffect>
                                  </p:childTnLst>
                                </p:cTn>
                              </p:par>
                            </p:childTnLst>
                          </p:cTn>
                        </p:par>
                        <p:par>
                          <p:cTn id="141" fill="hold">
                            <p:stCondLst>
                              <p:cond delay="53500"/>
                            </p:stCondLst>
                            <p:childTnLst>
                              <p:par>
                                <p:cTn id="142" presetID="7" presetClass="path" presetSubtype="0" repeatCount="indefinite" accel="50000" decel="50000" fill="hold" grpId="1" nodeType="afterEffect">
                                  <p:stCondLst>
                                    <p:cond delay="0"/>
                                  </p:stCondLst>
                                  <p:childTnLst>
                                    <p:animMotion origin="layout" path="M 0.00325 0.33588 C 0.0026 0.18819 0.00325 -0.23357 0.00234 -0.30556 L -0.40482 -0.30857 L -0.40482 0.36064 C -0.40834 0.34398 0.00729 0.38865 0.00325 0.33588 Z " pathEditMode="relative" rAng="0" ptsTypes="AAAAA">
                                      <p:cBhvr>
                                        <p:cTn id="143" dur="3000" fill="hold"/>
                                        <p:tgtEl>
                                          <p:spTgt spid="59"/>
                                        </p:tgtEl>
                                        <p:attrNameLst>
                                          <p:attrName>ppt_x</p:attrName>
                                          <p:attrName>ppt_y</p:attrName>
                                        </p:attrNameLst>
                                      </p:cBhvr>
                                      <p:rCtr x="-20404" y="-30903"/>
                                    </p:animMotion>
                                  </p:childTnLst>
                                </p:cTn>
                              </p:par>
                            </p:childTnLst>
                          </p:cTn>
                        </p:par>
                        <p:par>
                          <p:cTn id="144" fill="hold">
                            <p:stCondLst>
                              <p:cond delay="56500"/>
                            </p:stCondLst>
                            <p:childTnLst>
                              <p:par>
                                <p:cTn id="145" presetID="10" presetClass="entr" presetSubtype="0" repeatCount="indefinite" fill="hold" grpId="0" nodeType="after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fade">
                                      <p:cBhvr>
                                        <p:cTn id="147" dur="500"/>
                                        <p:tgtEl>
                                          <p:spTgt spid="60"/>
                                        </p:tgtEl>
                                      </p:cBhvr>
                                    </p:animEffect>
                                  </p:childTnLst>
                                </p:cTn>
                              </p:par>
                            </p:childTnLst>
                          </p:cTn>
                        </p:par>
                        <p:par>
                          <p:cTn id="148" fill="hold">
                            <p:stCondLst>
                              <p:cond delay="57000"/>
                            </p:stCondLst>
                            <p:childTnLst>
                              <p:par>
                                <p:cTn id="149" presetID="7" presetClass="path" presetSubtype="0" repeatCount="indefinite" accel="50000" decel="50000" fill="hold" grpId="1" nodeType="afterEffect">
                                  <p:stCondLst>
                                    <p:cond delay="0"/>
                                  </p:stCondLst>
                                  <p:childTnLst>
                                    <p:animMotion origin="layout" path="M 0.00442 0.33912 C 0.00377 0.19143 0.00442 -0.23033 0.00351 -0.30232 L -0.40365 -0.30533 L -0.40365 0.36388 C -0.40717 0.34722 0.00846 0.39189 0.00442 0.33912 Z " pathEditMode="relative" rAng="0" ptsTypes="AAAAA">
                                      <p:cBhvr>
                                        <p:cTn id="150" dur="3000" fill="hold"/>
                                        <p:tgtEl>
                                          <p:spTgt spid="60"/>
                                        </p:tgtEl>
                                        <p:attrNameLst>
                                          <p:attrName>ppt_x</p:attrName>
                                          <p:attrName>ppt_y</p:attrName>
                                        </p:attrNameLst>
                                      </p:cBhvr>
                                      <p:rCtr x="-20404" y="-30903"/>
                                    </p:animMotion>
                                  </p:childTnLst>
                                </p:cTn>
                              </p:par>
                            </p:childTnLst>
                          </p:cTn>
                        </p:par>
                        <p:par>
                          <p:cTn id="151" fill="hold">
                            <p:stCondLst>
                              <p:cond delay="60000"/>
                            </p:stCondLst>
                            <p:childTnLst>
                              <p:par>
                                <p:cTn id="152" presetID="10" presetClass="entr" presetSubtype="0" repeatCount="indefinite"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childTnLst>
                          </p:cTn>
                        </p:par>
                        <p:par>
                          <p:cTn id="155" fill="hold">
                            <p:stCondLst>
                              <p:cond delay="60500"/>
                            </p:stCondLst>
                            <p:childTnLst>
                              <p:par>
                                <p:cTn id="156" presetID="7" presetClass="path" presetSubtype="0" repeatCount="indefinite" accel="50000" decel="50000" fill="hold" grpId="1" nodeType="afterEffect">
                                  <p:stCondLst>
                                    <p:cond delay="0"/>
                                  </p:stCondLst>
                                  <p:childTnLst>
                                    <p:animMotion origin="layout" path="M 0.00195 0.33612 C 0.0013 0.18843 0.00195 -0.23333 0.00104 -0.30532 L -0.40612 -0.30833 L -0.40612 0.36088 C -0.40964 0.34422 0.00599 0.38889 0.00195 0.33612 Z " pathEditMode="relative" rAng="0" ptsTypes="AAAAA">
                                      <p:cBhvr>
                                        <p:cTn id="157" dur="3000" fill="hold"/>
                                        <p:tgtEl>
                                          <p:spTgt spid="61"/>
                                        </p:tgtEl>
                                        <p:attrNameLst>
                                          <p:attrName>ppt_x</p:attrName>
                                          <p:attrName>ppt_y</p:attrName>
                                        </p:attrNameLst>
                                      </p:cBhvr>
                                      <p:rCtr x="-20404" y="-30903"/>
                                    </p:animMotion>
                                  </p:childTnLst>
                                </p:cTn>
                              </p:par>
                            </p:childTnLst>
                          </p:cTn>
                        </p:par>
                        <p:par>
                          <p:cTn id="158" fill="hold">
                            <p:stCondLst>
                              <p:cond delay="63500"/>
                            </p:stCondLst>
                            <p:childTnLst>
                              <p:par>
                                <p:cTn id="159" presetID="10" presetClass="entr" presetSubtype="0" repeatCount="indefinite"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64000"/>
                            </p:stCondLst>
                            <p:childTnLst>
                              <p:par>
                                <p:cTn id="163" presetID="7" presetClass="path" presetSubtype="0" repeatCount="indefinite" accel="50000" decel="50000" fill="hold" grpId="1" nodeType="afterEffect">
                                  <p:stCondLst>
                                    <p:cond delay="0"/>
                                  </p:stCondLst>
                                  <p:childTnLst>
                                    <p:animMotion origin="layout" path="M 0.00091 0.3375 C 0.00026 0.18981 0.00091 -0.23195 -1.66667E-6 -0.30394 L -0.40716 -0.30695 L -0.40716 0.36226 C -0.41068 0.3456 0.00495 0.39027 0.00091 0.3375 Z " pathEditMode="relative" rAng="0" ptsTypes="AAAAA">
                                      <p:cBhvr>
                                        <p:cTn id="164" dur="3000" fill="hold"/>
                                        <p:tgtEl>
                                          <p:spTgt spid="62"/>
                                        </p:tgtEl>
                                        <p:attrNameLst>
                                          <p:attrName>ppt_x</p:attrName>
                                          <p:attrName>ppt_y</p:attrName>
                                        </p:attrNameLst>
                                      </p:cBhvr>
                                      <p:rCtr x="-20404" y="-30903"/>
                                    </p:animMotion>
                                  </p:childTnLst>
                                </p:cTn>
                              </p:par>
                            </p:childTnLst>
                          </p:cTn>
                        </p:par>
                        <p:par>
                          <p:cTn id="165" fill="hold">
                            <p:stCondLst>
                              <p:cond delay="67000"/>
                            </p:stCondLst>
                            <p:childTnLst>
                              <p:par>
                                <p:cTn id="166" presetID="10" presetClass="entr" presetSubtype="0" repeatCount="indefinite" fill="hold" grpId="0" nodeType="afterEffect">
                                  <p:stCondLst>
                                    <p:cond delay="0"/>
                                  </p:stCondLst>
                                  <p:childTnLst>
                                    <p:set>
                                      <p:cBhvr>
                                        <p:cTn id="167" dur="1" fill="hold">
                                          <p:stCondLst>
                                            <p:cond delay="0"/>
                                          </p:stCondLst>
                                        </p:cTn>
                                        <p:tgtEl>
                                          <p:spTgt spid="67"/>
                                        </p:tgtEl>
                                        <p:attrNameLst>
                                          <p:attrName>style.visibility</p:attrName>
                                        </p:attrNameLst>
                                      </p:cBhvr>
                                      <p:to>
                                        <p:strVal val="visible"/>
                                      </p:to>
                                    </p:set>
                                    <p:animEffect transition="in" filter="fade">
                                      <p:cBhvr>
                                        <p:cTn id="168" dur="500"/>
                                        <p:tgtEl>
                                          <p:spTgt spid="67"/>
                                        </p:tgtEl>
                                      </p:cBhvr>
                                    </p:animEffect>
                                  </p:childTnLst>
                                </p:cTn>
                              </p:par>
                            </p:childTnLst>
                          </p:cTn>
                        </p:par>
                        <p:par>
                          <p:cTn id="169" fill="hold">
                            <p:stCondLst>
                              <p:cond delay="67500"/>
                            </p:stCondLst>
                            <p:childTnLst>
                              <p:par>
                                <p:cTn id="170" presetID="7" presetClass="path" presetSubtype="0" repeatCount="indefinite" accel="50000" decel="50000" fill="hold" grpId="1" nodeType="afterEffect">
                                  <p:stCondLst>
                                    <p:cond delay="0"/>
                                  </p:stCondLst>
                                  <p:childTnLst>
                                    <p:animMotion origin="layout" path="M 0.00273 0.33241 C 0.00208 0.18472 0.00273 -0.23704 0.00182 -0.30903 L -0.40534 -0.31204 L -0.40534 0.35717 C -0.40886 0.34051 0.00677 0.38518 0.00273 0.33241 Z " pathEditMode="relative" rAng="0" ptsTypes="AAAAA">
                                      <p:cBhvr>
                                        <p:cTn id="171" dur="3000" fill="hold"/>
                                        <p:tgtEl>
                                          <p:spTgt spid="67"/>
                                        </p:tgtEl>
                                        <p:attrNameLst>
                                          <p:attrName>ppt_x</p:attrName>
                                          <p:attrName>ppt_y</p:attrName>
                                        </p:attrNameLst>
                                      </p:cBhvr>
                                      <p:rCtr x="-20404" y="-30903"/>
                                    </p:animMotion>
                                  </p:childTnLst>
                                </p:cTn>
                              </p:par>
                            </p:childTnLst>
                          </p:cTn>
                        </p:par>
                        <p:par>
                          <p:cTn id="172" fill="hold">
                            <p:stCondLst>
                              <p:cond delay="70500"/>
                            </p:stCondLst>
                            <p:childTnLst>
                              <p:par>
                                <p:cTn id="173" presetID="10" presetClass="entr" presetSubtype="0" repeatCount="indefinite" fill="hold" grpId="0" nodeType="after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fade">
                                      <p:cBhvr>
                                        <p:cTn id="175" dur="500"/>
                                        <p:tgtEl>
                                          <p:spTgt spid="68"/>
                                        </p:tgtEl>
                                      </p:cBhvr>
                                    </p:animEffect>
                                  </p:childTnLst>
                                </p:cTn>
                              </p:par>
                            </p:childTnLst>
                          </p:cTn>
                        </p:par>
                        <p:par>
                          <p:cTn id="176" fill="hold">
                            <p:stCondLst>
                              <p:cond delay="71000"/>
                            </p:stCondLst>
                            <p:childTnLst>
                              <p:par>
                                <p:cTn id="177" presetID="7" presetClass="path" presetSubtype="0" repeatCount="indefinite" accel="50000" decel="50000" fill="hold" grpId="1" nodeType="afterEffect">
                                  <p:stCondLst>
                                    <p:cond delay="0"/>
                                  </p:stCondLst>
                                  <p:childTnLst>
                                    <p:animMotion origin="layout" path="M 0.00468 0.32732 C 0.00403 0.17963 0.00468 -0.24213 0.00377 -0.31412 L -0.40339 -0.31713 L -0.40339 0.35208 C -0.40691 0.33542 0.00872 0.38009 0.00468 0.32732 Z " pathEditMode="relative" rAng="0" ptsTypes="AAAAA">
                                      <p:cBhvr>
                                        <p:cTn id="178" dur="3000" fill="hold"/>
                                        <p:tgtEl>
                                          <p:spTgt spid="68"/>
                                        </p:tgtEl>
                                        <p:attrNameLst>
                                          <p:attrName>ppt_x</p:attrName>
                                          <p:attrName>ppt_y</p:attrName>
                                        </p:attrNameLst>
                                      </p:cBhvr>
                                      <p:rCtr x="-20404" y="-30903"/>
                                    </p:animMotion>
                                  </p:childTnLst>
                                </p:cTn>
                              </p:par>
                            </p:childTnLst>
                          </p:cTn>
                        </p:par>
                        <p:par>
                          <p:cTn id="179" fill="hold">
                            <p:stCondLst>
                              <p:cond delay="74000"/>
                            </p:stCondLst>
                            <p:childTnLst>
                              <p:par>
                                <p:cTn id="180" presetID="10" presetClass="entr" presetSubtype="0" repeatCount="indefinite" fill="hold" grpId="0" nodeType="after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fade">
                                      <p:cBhvr>
                                        <p:cTn id="182" dur="500"/>
                                        <p:tgtEl>
                                          <p:spTgt spid="69"/>
                                        </p:tgtEl>
                                      </p:cBhvr>
                                    </p:animEffect>
                                  </p:childTnLst>
                                </p:cTn>
                              </p:par>
                            </p:childTnLst>
                          </p:cTn>
                        </p:par>
                        <p:par>
                          <p:cTn id="183" fill="hold">
                            <p:stCondLst>
                              <p:cond delay="74500"/>
                            </p:stCondLst>
                            <p:childTnLst>
                              <p:par>
                                <p:cTn id="184" presetID="7" presetClass="path" presetSubtype="0" repeatCount="indefinite" accel="50000" decel="50000" fill="hold" grpId="1" nodeType="afterEffect">
                                  <p:stCondLst>
                                    <p:cond delay="0"/>
                                  </p:stCondLst>
                                  <p:childTnLst>
                                    <p:animMotion origin="layout" path="M 0.00651 0.32246 C 0.00586 0.17477 0.00651 -0.24699 0.0056 -0.31898 L -0.40156 -0.32199 L -0.40156 0.34722 C -0.40508 0.33056 0.01055 0.37523 0.00651 0.32246 Z " pathEditMode="relative" rAng="0" ptsTypes="AAAAA">
                                      <p:cBhvr>
                                        <p:cTn id="185" dur="3000" fill="hold"/>
                                        <p:tgtEl>
                                          <p:spTgt spid="69"/>
                                        </p:tgtEl>
                                        <p:attrNameLst>
                                          <p:attrName>ppt_x</p:attrName>
                                          <p:attrName>ppt_y</p:attrName>
                                        </p:attrNameLst>
                                      </p:cBhvr>
                                      <p:rCtr x="-20404" y="-30903"/>
                                    </p:animMotion>
                                  </p:childTnLst>
                                </p:cTn>
                              </p:par>
                            </p:childTnLst>
                          </p:cTn>
                        </p:par>
                        <p:par>
                          <p:cTn id="186" fill="hold">
                            <p:stCondLst>
                              <p:cond delay="77500"/>
                            </p:stCondLst>
                            <p:childTnLst>
                              <p:par>
                                <p:cTn id="187" presetID="10" presetClass="entr" presetSubtype="0" repeatCount="indefinite" fill="hold" grpId="0" nodeType="afterEffect">
                                  <p:stCondLst>
                                    <p:cond delay="0"/>
                                  </p:stCondLst>
                                  <p:childTnLst>
                                    <p:set>
                                      <p:cBhvr>
                                        <p:cTn id="188" dur="1" fill="hold">
                                          <p:stCondLst>
                                            <p:cond delay="0"/>
                                          </p:stCondLst>
                                        </p:cTn>
                                        <p:tgtEl>
                                          <p:spTgt spid="70"/>
                                        </p:tgtEl>
                                        <p:attrNameLst>
                                          <p:attrName>style.visibility</p:attrName>
                                        </p:attrNameLst>
                                      </p:cBhvr>
                                      <p:to>
                                        <p:strVal val="visible"/>
                                      </p:to>
                                    </p:set>
                                    <p:animEffect transition="in" filter="fade">
                                      <p:cBhvr>
                                        <p:cTn id="189" dur="500"/>
                                        <p:tgtEl>
                                          <p:spTgt spid="70"/>
                                        </p:tgtEl>
                                      </p:cBhvr>
                                    </p:animEffect>
                                  </p:childTnLst>
                                </p:cTn>
                              </p:par>
                            </p:childTnLst>
                          </p:cTn>
                        </p:par>
                        <p:par>
                          <p:cTn id="190" fill="hold">
                            <p:stCondLst>
                              <p:cond delay="78000"/>
                            </p:stCondLst>
                            <p:childTnLst>
                              <p:par>
                                <p:cTn id="191" presetID="7" presetClass="path" presetSubtype="0" repeatCount="indefinite" accel="50000" decel="50000" fill="hold" grpId="1" nodeType="afterEffect">
                                  <p:stCondLst>
                                    <p:cond delay="0"/>
                                  </p:stCondLst>
                                  <p:childTnLst>
                                    <p:animMotion origin="layout" path="M 0.00481 0.33033 C 0.00416 0.18264 0.00481 -0.23912 0.0039 -0.31111 L -0.40326 -0.31412 L -0.40326 0.35509 C -0.40678 0.33843 0.00885 0.3831 0.00481 0.33033 Z " pathEditMode="relative" rAng="0" ptsTypes="AAAAA">
                                      <p:cBhvr>
                                        <p:cTn id="192" dur="3000" fill="hold"/>
                                        <p:tgtEl>
                                          <p:spTgt spid="70"/>
                                        </p:tgtEl>
                                        <p:attrNameLst>
                                          <p:attrName>ppt_x</p:attrName>
                                          <p:attrName>ppt_y</p:attrName>
                                        </p:attrNameLst>
                                      </p:cBhvr>
                                      <p:rCtr x="-20404" y="-30903"/>
                                    </p:animMotion>
                                  </p:childTnLst>
                                </p:cTn>
                              </p:par>
                            </p:childTnLst>
                          </p:cTn>
                        </p:par>
                        <p:par>
                          <p:cTn id="193" fill="hold">
                            <p:stCondLst>
                              <p:cond delay="81000"/>
                            </p:stCondLst>
                            <p:childTnLst>
                              <p:par>
                                <p:cTn id="194" presetID="10" presetClass="entr" presetSubtype="0" repeatCount="indefinite" fill="hold" grpId="0" nodeType="afterEffect">
                                  <p:stCondLst>
                                    <p:cond delay="0"/>
                                  </p:stCondLst>
                                  <p:childTnLst>
                                    <p:set>
                                      <p:cBhvr>
                                        <p:cTn id="195" dur="1" fill="hold">
                                          <p:stCondLst>
                                            <p:cond delay="0"/>
                                          </p:stCondLst>
                                        </p:cTn>
                                        <p:tgtEl>
                                          <p:spTgt spid="71"/>
                                        </p:tgtEl>
                                        <p:attrNameLst>
                                          <p:attrName>style.visibility</p:attrName>
                                        </p:attrNameLst>
                                      </p:cBhvr>
                                      <p:to>
                                        <p:strVal val="visible"/>
                                      </p:to>
                                    </p:set>
                                    <p:animEffect transition="in" filter="fade">
                                      <p:cBhvr>
                                        <p:cTn id="196" dur="500"/>
                                        <p:tgtEl>
                                          <p:spTgt spid="71"/>
                                        </p:tgtEl>
                                      </p:cBhvr>
                                    </p:animEffect>
                                  </p:childTnLst>
                                </p:cTn>
                              </p:par>
                            </p:childTnLst>
                          </p:cTn>
                        </p:par>
                        <p:par>
                          <p:cTn id="197" fill="hold">
                            <p:stCondLst>
                              <p:cond delay="81500"/>
                            </p:stCondLst>
                            <p:childTnLst>
                              <p:par>
                                <p:cTn id="198" presetID="7" presetClass="path" presetSubtype="0" repeatCount="indefinite" accel="50000" decel="50000" fill="hold" grpId="1" nodeType="afterEffect">
                                  <p:stCondLst>
                                    <p:cond delay="0"/>
                                  </p:stCondLst>
                                  <p:childTnLst>
                                    <p:animMotion origin="layout" path="M 0.00299 0.33797 C 0.00234 0.19028 0.00299 -0.23148 0.00208 -0.30347 L -0.40508 -0.30648 L -0.40508 0.36273 C -0.4086 0.34607 0.00703 0.39074 0.00299 0.33797 Z " pathEditMode="relative" rAng="0" ptsTypes="AAAAA">
                                      <p:cBhvr>
                                        <p:cTn id="199" dur="3000" fill="hold"/>
                                        <p:tgtEl>
                                          <p:spTgt spid="71"/>
                                        </p:tgtEl>
                                        <p:attrNameLst>
                                          <p:attrName>ppt_x</p:attrName>
                                          <p:attrName>ppt_y</p:attrName>
                                        </p:attrNameLst>
                                      </p:cBhvr>
                                      <p:rCtr x="-20404" y="-30903"/>
                                    </p:animMotion>
                                  </p:childTnLst>
                                </p:cTn>
                              </p:par>
                            </p:childTnLst>
                          </p:cTn>
                        </p:par>
                        <p:par>
                          <p:cTn id="200" fill="hold">
                            <p:stCondLst>
                              <p:cond delay="84500"/>
                            </p:stCondLst>
                            <p:childTnLst>
                              <p:par>
                                <p:cTn id="201" presetID="10" presetClass="entr" presetSubtype="0" repeatCount="indefinite" fill="hold" grpId="0" nodeType="afterEffect">
                                  <p:stCondLst>
                                    <p:cond delay="0"/>
                                  </p:stCondLst>
                                  <p:childTnLst>
                                    <p:set>
                                      <p:cBhvr>
                                        <p:cTn id="202" dur="1" fill="hold">
                                          <p:stCondLst>
                                            <p:cond delay="0"/>
                                          </p:stCondLst>
                                        </p:cTn>
                                        <p:tgtEl>
                                          <p:spTgt spid="72"/>
                                        </p:tgtEl>
                                        <p:attrNameLst>
                                          <p:attrName>style.visibility</p:attrName>
                                        </p:attrNameLst>
                                      </p:cBhvr>
                                      <p:to>
                                        <p:strVal val="visible"/>
                                      </p:to>
                                    </p:set>
                                    <p:animEffect transition="in" filter="fade">
                                      <p:cBhvr>
                                        <p:cTn id="203" dur="500"/>
                                        <p:tgtEl>
                                          <p:spTgt spid="72"/>
                                        </p:tgtEl>
                                      </p:cBhvr>
                                    </p:animEffect>
                                  </p:childTnLst>
                                </p:cTn>
                              </p:par>
                            </p:childTnLst>
                          </p:cTn>
                        </p:par>
                        <p:par>
                          <p:cTn id="204" fill="hold">
                            <p:stCondLst>
                              <p:cond delay="85000"/>
                            </p:stCondLst>
                            <p:childTnLst>
                              <p:par>
                                <p:cTn id="205" presetID="7" presetClass="path" presetSubtype="0" repeatCount="indefinite" accel="50000" decel="50000" fill="hold" grpId="1" nodeType="afterEffect">
                                  <p:stCondLst>
                                    <p:cond delay="0"/>
                                  </p:stCondLst>
                                  <p:childTnLst>
                                    <p:animMotion origin="layout" path="M 0.0013 0.34584 C 0.00065 0.19815 0.0013 -0.22361 0.00039 -0.2956 L -0.40677 -0.29861 L -0.40677 0.3706 C -0.41029 0.35394 0.00534 0.39861 0.0013 0.34584 Z " pathEditMode="relative" rAng="0" ptsTypes="AAAAA">
                                      <p:cBhvr>
                                        <p:cTn id="206" dur="3000" fill="hold"/>
                                        <p:tgtEl>
                                          <p:spTgt spid="72"/>
                                        </p:tgtEl>
                                        <p:attrNameLst>
                                          <p:attrName>ppt_x</p:attrName>
                                          <p:attrName>ppt_y</p:attrName>
                                        </p:attrNameLst>
                                      </p:cBhvr>
                                      <p:rCtr x="-20404" y="-30903"/>
                                    </p:animMotion>
                                  </p:childTnLst>
                                </p:cTn>
                              </p:par>
                            </p:childTnLst>
                          </p:cTn>
                        </p:par>
                        <p:par>
                          <p:cTn id="207" fill="hold">
                            <p:stCondLst>
                              <p:cond delay="88000"/>
                            </p:stCondLst>
                            <p:childTnLst>
                              <p:par>
                                <p:cTn id="208" presetID="10" presetClass="entr" presetSubtype="0" repeatCount="indefinite" fill="hold" grpId="0" nodeType="afterEffect">
                                  <p:stCondLst>
                                    <p:cond delay="0"/>
                                  </p:stCondLst>
                                  <p:childTnLst>
                                    <p:set>
                                      <p:cBhvr>
                                        <p:cTn id="209" dur="1" fill="hold">
                                          <p:stCondLst>
                                            <p:cond delay="0"/>
                                          </p:stCondLst>
                                        </p:cTn>
                                        <p:tgtEl>
                                          <p:spTgt spid="73"/>
                                        </p:tgtEl>
                                        <p:attrNameLst>
                                          <p:attrName>style.visibility</p:attrName>
                                        </p:attrNameLst>
                                      </p:cBhvr>
                                      <p:to>
                                        <p:strVal val="visible"/>
                                      </p:to>
                                    </p:set>
                                    <p:animEffect transition="in" filter="fade">
                                      <p:cBhvr>
                                        <p:cTn id="210" dur="500"/>
                                        <p:tgtEl>
                                          <p:spTgt spid="73"/>
                                        </p:tgtEl>
                                      </p:cBhvr>
                                    </p:animEffect>
                                  </p:childTnLst>
                                </p:cTn>
                              </p:par>
                            </p:childTnLst>
                          </p:cTn>
                        </p:par>
                        <p:par>
                          <p:cTn id="211" fill="hold">
                            <p:stCondLst>
                              <p:cond delay="88500"/>
                            </p:stCondLst>
                            <p:childTnLst>
                              <p:par>
                                <p:cTn id="212" presetID="7" presetClass="path" presetSubtype="0" repeatCount="indefinite" accel="50000" decel="50000" fill="hold" grpId="1" nodeType="afterEffect">
                                  <p:stCondLst>
                                    <p:cond delay="0"/>
                                  </p:stCondLst>
                                  <p:childTnLst>
                                    <p:animMotion origin="layout" path="M -0.00052 0.35371 C -0.00117 0.20602 -0.00052 -0.21574 -0.00143 -0.28773 L -0.40859 -0.29074 L -0.40859 0.37847 C -0.41211 0.36181 0.00352 0.40648 -0.00052 0.35371 Z " pathEditMode="relative" rAng="0" ptsTypes="AAAAA">
                                      <p:cBhvr>
                                        <p:cTn id="213" dur="3000" fill="hold"/>
                                        <p:tgtEl>
                                          <p:spTgt spid="73"/>
                                        </p:tgtEl>
                                        <p:attrNameLst>
                                          <p:attrName>ppt_x</p:attrName>
                                          <p:attrName>ppt_y</p:attrName>
                                        </p:attrNameLst>
                                      </p:cBhvr>
                                      <p:rCtr x="-20404" y="-30903"/>
                                    </p:animMotion>
                                  </p:childTnLst>
                                </p:cTn>
                              </p:par>
                            </p:childTnLst>
                          </p:cTn>
                        </p:par>
                        <p:par>
                          <p:cTn id="214" fill="hold">
                            <p:stCondLst>
                              <p:cond delay="91500"/>
                            </p:stCondLst>
                            <p:childTnLst>
                              <p:par>
                                <p:cTn id="215" presetID="10" presetClass="entr" presetSubtype="0" repeatCount="indefinite" fill="hold" grpId="0" nodeType="after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fade">
                                      <p:cBhvr>
                                        <p:cTn id="217" dur="500"/>
                                        <p:tgtEl>
                                          <p:spTgt spid="74"/>
                                        </p:tgtEl>
                                      </p:cBhvr>
                                    </p:animEffect>
                                  </p:childTnLst>
                                </p:cTn>
                              </p:par>
                            </p:childTnLst>
                          </p:cTn>
                        </p:par>
                        <p:par>
                          <p:cTn id="218" fill="hold">
                            <p:stCondLst>
                              <p:cond delay="92000"/>
                            </p:stCondLst>
                            <p:childTnLst>
                              <p:par>
                                <p:cTn id="219" presetID="7" presetClass="path" presetSubtype="0" repeatCount="indefinite" accel="50000" decel="50000" fill="hold" grpId="1" nodeType="afterEffect">
                                  <p:stCondLst>
                                    <p:cond delay="0"/>
                                  </p:stCondLst>
                                  <p:childTnLst>
                                    <p:animMotion origin="layout" path="M -0.00235 0.36158 C -0.003 0.21389 -0.00235 -0.20787 -0.00326 -0.27986 L -0.41042 -0.28287 L -0.41042 0.38634 C -0.41394 0.36968 0.00169 0.41435 -0.00235 0.36158 Z " pathEditMode="relative" rAng="0" ptsTypes="AAAAA">
                                      <p:cBhvr>
                                        <p:cTn id="220" dur="3000" fill="hold"/>
                                        <p:tgtEl>
                                          <p:spTgt spid="74"/>
                                        </p:tgtEl>
                                        <p:attrNameLst>
                                          <p:attrName>ppt_x</p:attrName>
                                          <p:attrName>ppt_y</p:attrName>
                                        </p:attrNameLst>
                                      </p:cBhvr>
                                      <p:rCtr x="-20404" y="-3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29" grpId="1" animBg="1"/>
      <p:bldP spid="37" grpId="0" animBg="1"/>
      <p:bldP spid="37" grpId="1" animBg="1"/>
      <p:bldP spid="38" grpId="0" animBg="1"/>
      <p:bldP spid="38" grpId="1" animBg="1"/>
      <p:bldP spid="39" grpId="0" animBg="1"/>
      <p:bldP spid="39"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C8630F29-E2C1-FA86-5074-35240D8E9A09}"/>
              </a:ext>
            </a:extLst>
          </p:cNvPr>
          <p:cNvSpPr/>
          <p:nvPr/>
        </p:nvSpPr>
        <p:spPr>
          <a:xfrm>
            <a:off x="4173791" y="2286000"/>
            <a:ext cx="1696065" cy="1460069"/>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F3FB86-DEAF-C3DB-1779-1B78D5A4202B}"/>
              </a:ext>
            </a:extLst>
          </p:cNvPr>
          <p:cNvSpPr/>
          <p:nvPr/>
        </p:nvSpPr>
        <p:spPr>
          <a:xfrm>
            <a:off x="5869856" y="2286000"/>
            <a:ext cx="850492" cy="1460069"/>
          </a:xfrm>
          <a:prstGeom prst="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F4CEF7-D25F-39A3-E7B1-5A72DFF140B1}"/>
              </a:ext>
            </a:extLst>
          </p:cNvPr>
          <p:cNvSpPr/>
          <p:nvPr/>
        </p:nvSpPr>
        <p:spPr>
          <a:xfrm>
            <a:off x="6720348" y="2286000"/>
            <a:ext cx="2099185" cy="1460069"/>
          </a:xfrm>
          <a:prstGeom prst="rec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BE4A01-DA17-81B1-8EC2-A62500192D37}"/>
              </a:ext>
            </a:extLst>
          </p:cNvPr>
          <p:cNvSpPr txBox="1"/>
          <p:nvPr/>
        </p:nvSpPr>
        <p:spPr>
          <a:xfrm>
            <a:off x="4424514" y="1839085"/>
            <a:ext cx="1445342" cy="461665"/>
          </a:xfrm>
          <a:prstGeom prst="rect">
            <a:avLst/>
          </a:prstGeom>
          <a:noFill/>
        </p:spPr>
        <p:txBody>
          <a:bodyPr wrap="square" rtlCol="0">
            <a:spAutoFit/>
          </a:bodyPr>
          <a:lstStyle/>
          <a:p>
            <a:pPr algn="ctr"/>
            <a:r>
              <a:rPr lang="en-US" sz="2400" dirty="0">
                <a:solidFill>
                  <a:srgbClr val="002060"/>
                </a:solidFill>
                <a:latin typeface="Britannic Bold" panose="020B0903060703020204" pitchFamily="34" charset="0"/>
              </a:rPr>
              <a:t>Emitter</a:t>
            </a:r>
          </a:p>
        </p:txBody>
      </p:sp>
      <p:sp>
        <p:nvSpPr>
          <p:cNvPr id="5" name="TextBox 4">
            <a:extLst>
              <a:ext uri="{FF2B5EF4-FFF2-40B4-BE49-F238E27FC236}">
                <a16:creationId xmlns:a16="http://schemas.microsoft.com/office/drawing/2014/main" id="{182D6DE8-1D91-07C7-2110-687982EE2724}"/>
              </a:ext>
            </a:extLst>
          </p:cNvPr>
          <p:cNvSpPr txBox="1"/>
          <p:nvPr/>
        </p:nvSpPr>
        <p:spPr>
          <a:xfrm>
            <a:off x="3347880" y="3974340"/>
            <a:ext cx="2521976" cy="830997"/>
          </a:xfrm>
          <a:prstGeom prst="rect">
            <a:avLst/>
          </a:prstGeom>
          <a:noFill/>
        </p:spPr>
        <p:txBody>
          <a:bodyPr wrap="square" rtlCol="0">
            <a:spAutoFit/>
          </a:bodyPr>
          <a:lstStyle/>
          <a:p>
            <a:pPr algn="ctr"/>
            <a:r>
              <a:rPr lang="en-US" sz="2400" dirty="0">
                <a:solidFill>
                  <a:srgbClr val="C00000"/>
                </a:solidFill>
                <a:latin typeface="Britannic Bold" panose="020B0903060703020204" pitchFamily="34" charset="0"/>
              </a:rPr>
              <a:t>Heavily Doped</a:t>
            </a:r>
          </a:p>
          <a:p>
            <a:pPr algn="ctr"/>
            <a:r>
              <a:rPr lang="en-US" sz="2400" dirty="0">
                <a:solidFill>
                  <a:srgbClr val="C00000"/>
                </a:solidFill>
                <a:latin typeface="Britannic Bold" panose="020B0903060703020204" pitchFamily="34" charset="0"/>
              </a:rPr>
              <a:t>Moderate in Size</a:t>
            </a:r>
          </a:p>
        </p:txBody>
      </p:sp>
      <p:sp>
        <p:nvSpPr>
          <p:cNvPr id="7" name="TextBox 6">
            <a:extLst>
              <a:ext uri="{FF2B5EF4-FFF2-40B4-BE49-F238E27FC236}">
                <a16:creationId xmlns:a16="http://schemas.microsoft.com/office/drawing/2014/main" id="{A59C7D24-D1B6-7FD0-753D-A735CF1CE878}"/>
              </a:ext>
            </a:extLst>
          </p:cNvPr>
          <p:cNvSpPr txBox="1"/>
          <p:nvPr/>
        </p:nvSpPr>
        <p:spPr>
          <a:xfrm>
            <a:off x="5869856" y="1850568"/>
            <a:ext cx="914404" cy="461665"/>
          </a:xfrm>
          <a:prstGeom prst="rect">
            <a:avLst/>
          </a:prstGeom>
          <a:noFill/>
        </p:spPr>
        <p:txBody>
          <a:bodyPr wrap="square" rtlCol="0">
            <a:spAutoFit/>
          </a:bodyPr>
          <a:lstStyle/>
          <a:p>
            <a:pPr algn="ctr"/>
            <a:r>
              <a:rPr lang="en-US" sz="2400" dirty="0">
                <a:solidFill>
                  <a:srgbClr val="002060"/>
                </a:solidFill>
                <a:latin typeface="Britannic Bold" panose="020B0903060703020204" pitchFamily="34" charset="0"/>
              </a:rPr>
              <a:t>Base</a:t>
            </a:r>
          </a:p>
        </p:txBody>
      </p:sp>
      <p:sp>
        <p:nvSpPr>
          <p:cNvPr id="13" name="TextBox 12">
            <a:extLst>
              <a:ext uri="{FF2B5EF4-FFF2-40B4-BE49-F238E27FC236}">
                <a16:creationId xmlns:a16="http://schemas.microsoft.com/office/drawing/2014/main" id="{7C5C0608-342A-034A-B0FD-A1C2B078B62F}"/>
              </a:ext>
            </a:extLst>
          </p:cNvPr>
          <p:cNvSpPr txBox="1"/>
          <p:nvPr/>
        </p:nvSpPr>
        <p:spPr>
          <a:xfrm>
            <a:off x="5093104" y="4805162"/>
            <a:ext cx="2521976" cy="830997"/>
          </a:xfrm>
          <a:prstGeom prst="rect">
            <a:avLst/>
          </a:prstGeom>
          <a:noFill/>
        </p:spPr>
        <p:txBody>
          <a:bodyPr wrap="square" rtlCol="0">
            <a:spAutoFit/>
          </a:bodyPr>
          <a:lstStyle/>
          <a:p>
            <a:pPr algn="ctr"/>
            <a:r>
              <a:rPr lang="en-US" sz="2400" dirty="0">
                <a:solidFill>
                  <a:srgbClr val="C00000"/>
                </a:solidFill>
                <a:latin typeface="Britannic Bold" panose="020B0903060703020204" pitchFamily="34" charset="0"/>
              </a:rPr>
              <a:t>Lightly Doped</a:t>
            </a:r>
          </a:p>
          <a:p>
            <a:pPr algn="ctr"/>
            <a:r>
              <a:rPr lang="en-US" sz="2400" dirty="0">
                <a:solidFill>
                  <a:srgbClr val="C00000"/>
                </a:solidFill>
                <a:latin typeface="Britannic Bold" panose="020B0903060703020204" pitchFamily="34" charset="0"/>
              </a:rPr>
              <a:t>Small in Size</a:t>
            </a:r>
          </a:p>
        </p:txBody>
      </p:sp>
      <p:sp>
        <p:nvSpPr>
          <p:cNvPr id="14" name="TextBox 13">
            <a:extLst>
              <a:ext uri="{FF2B5EF4-FFF2-40B4-BE49-F238E27FC236}">
                <a16:creationId xmlns:a16="http://schemas.microsoft.com/office/drawing/2014/main" id="{7649D951-781B-2E31-CA70-EBE6813D59BC}"/>
              </a:ext>
            </a:extLst>
          </p:cNvPr>
          <p:cNvSpPr txBox="1"/>
          <p:nvPr/>
        </p:nvSpPr>
        <p:spPr>
          <a:xfrm>
            <a:off x="6720347" y="3974165"/>
            <a:ext cx="2762865" cy="830997"/>
          </a:xfrm>
          <a:prstGeom prst="rect">
            <a:avLst/>
          </a:prstGeom>
          <a:noFill/>
        </p:spPr>
        <p:txBody>
          <a:bodyPr wrap="square" rtlCol="0">
            <a:spAutoFit/>
          </a:bodyPr>
          <a:lstStyle/>
          <a:p>
            <a:pPr algn="ctr"/>
            <a:r>
              <a:rPr lang="en-US" sz="2400" dirty="0">
                <a:solidFill>
                  <a:srgbClr val="C00000"/>
                </a:solidFill>
                <a:latin typeface="Britannic Bold" panose="020B0903060703020204" pitchFamily="34" charset="0"/>
              </a:rPr>
              <a:t>Moderately Doped</a:t>
            </a:r>
          </a:p>
          <a:p>
            <a:pPr algn="ctr"/>
            <a:r>
              <a:rPr lang="en-US" sz="2400" dirty="0">
                <a:solidFill>
                  <a:srgbClr val="C00000"/>
                </a:solidFill>
                <a:latin typeface="Britannic Bold" panose="020B0903060703020204" pitchFamily="34" charset="0"/>
              </a:rPr>
              <a:t>Large in Size</a:t>
            </a:r>
          </a:p>
        </p:txBody>
      </p:sp>
      <p:sp>
        <p:nvSpPr>
          <p:cNvPr id="15" name="TextBox 14">
            <a:extLst>
              <a:ext uri="{FF2B5EF4-FFF2-40B4-BE49-F238E27FC236}">
                <a16:creationId xmlns:a16="http://schemas.microsoft.com/office/drawing/2014/main" id="{F878B6AB-0271-94C5-281A-620876F04C1A}"/>
              </a:ext>
            </a:extLst>
          </p:cNvPr>
          <p:cNvSpPr txBox="1"/>
          <p:nvPr/>
        </p:nvSpPr>
        <p:spPr>
          <a:xfrm>
            <a:off x="7108718" y="1851019"/>
            <a:ext cx="1563333" cy="461665"/>
          </a:xfrm>
          <a:prstGeom prst="rect">
            <a:avLst/>
          </a:prstGeom>
          <a:noFill/>
        </p:spPr>
        <p:txBody>
          <a:bodyPr wrap="square" rtlCol="0">
            <a:spAutoFit/>
          </a:bodyPr>
          <a:lstStyle/>
          <a:p>
            <a:pPr algn="ctr"/>
            <a:r>
              <a:rPr lang="en-US" sz="2400" dirty="0">
                <a:solidFill>
                  <a:srgbClr val="002060"/>
                </a:solidFill>
                <a:latin typeface="Britannic Bold" panose="020B0903060703020204" pitchFamily="34" charset="0"/>
              </a:rPr>
              <a:t>Collector</a:t>
            </a:r>
          </a:p>
        </p:txBody>
      </p:sp>
    </p:spTree>
    <p:extLst>
      <p:ext uri="{BB962C8B-B14F-4D97-AF65-F5344CB8AC3E}">
        <p14:creationId xmlns:p14="http://schemas.microsoft.com/office/powerpoint/2010/main" val="144339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Effect transition="in" filter="wipe(down)">
                                      <p:cBhvr>
                                        <p:cTn id="16" dur="290">
                                          <p:stCondLst>
                                            <p:cond delay="0"/>
                                          </p:stCondLst>
                                        </p:cTn>
                                        <p:tgtEl>
                                          <p:spTgt spid="5"/>
                                        </p:tgtEl>
                                      </p:cBhvr>
                                    </p:animEffect>
                                    <p:anim calcmode="lin" valueType="num">
                                      <p:cBhvr>
                                        <p:cTn id="17"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2" dur="13">
                                          <p:stCondLst>
                                            <p:cond delay="325"/>
                                          </p:stCondLst>
                                        </p:cTn>
                                        <p:tgtEl>
                                          <p:spTgt spid="5"/>
                                        </p:tgtEl>
                                      </p:cBhvr>
                                      <p:to x="100000" y="60000"/>
                                    </p:animScale>
                                    <p:animScale>
                                      <p:cBhvr>
                                        <p:cTn id="23" dur="83" decel="50000">
                                          <p:stCondLst>
                                            <p:cond delay="338"/>
                                          </p:stCondLst>
                                        </p:cTn>
                                        <p:tgtEl>
                                          <p:spTgt spid="5"/>
                                        </p:tgtEl>
                                      </p:cBhvr>
                                      <p:to x="100000" y="100000"/>
                                    </p:animScale>
                                    <p:animScale>
                                      <p:cBhvr>
                                        <p:cTn id="24" dur="13">
                                          <p:stCondLst>
                                            <p:cond delay="656"/>
                                          </p:stCondLst>
                                        </p:cTn>
                                        <p:tgtEl>
                                          <p:spTgt spid="5"/>
                                        </p:tgtEl>
                                      </p:cBhvr>
                                      <p:to x="100000" y="80000"/>
                                    </p:animScale>
                                    <p:animScale>
                                      <p:cBhvr>
                                        <p:cTn id="25" dur="83" decel="50000">
                                          <p:stCondLst>
                                            <p:cond delay="669"/>
                                          </p:stCondLst>
                                        </p:cTn>
                                        <p:tgtEl>
                                          <p:spTgt spid="5"/>
                                        </p:tgtEl>
                                      </p:cBhvr>
                                      <p:to x="100000" y="100000"/>
                                    </p:animScale>
                                    <p:animScale>
                                      <p:cBhvr>
                                        <p:cTn id="26" dur="13">
                                          <p:stCondLst>
                                            <p:cond delay="821"/>
                                          </p:stCondLst>
                                        </p:cTn>
                                        <p:tgtEl>
                                          <p:spTgt spid="5"/>
                                        </p:tgtEl>
                                      </p:cBhvr>
                                      <p:to x="100000" y="90000"/>
                                    </p:animScale>
                                    <p:animScale>
                                      <p:cBhvr>
                                        <p:cTn id="27" dur="83" decel="50000">
                                          <p:stCondLst>
                                            <p:cond delay="834"/>
                                          </p:stCondLst>
                                        </p:cTn>
                                        <p:tgtEl>
                                          <p:spTgt spid="5"/>
                                        </p:tgtEl>
                                      </p:cBhvr>
                                      <p:to x="100000" y="100000"/>
                                    </p:animScale>
                                    <p:animScale>
                                      <p:cBhvr>
                                        <p:cTn id="28" dur="13">
                                          <p:stCondLst>
                                            <p:cond delay="904"/>
                                          </p:stCondLst>
                                        </p:cTn>
                                        <p:tgtEl>
                                          <p:spTgt spid="5"/>
                                        </p:tgtEl>
                                      </p:cBhvr>
                                      <p:to x="100000" y="95000"/>
                                    </p:animScale>
                                    <p:animScale>
                                      <p:cBhvr>
                                        <p:cTn id="29" dur="83" decel="50000">
                                          <p:stCondLst>
                                            <p:cond delay="917"/>
                                          </p:stCondLst>
                                        </p:cTn>
                                        <p:tgtEl>
                                          <p:spTgt spid="5"/>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 calcmode="lin" valueType="num">
                                      <p:cBhvr>
                                        <p:cTn id="41" dur="1000" fill="hold"/>
                                        <p:tgtEl>
                                          <p:spTgt spid="7"/>
                                        </p:tgtEl>
                                        <p:attrNameLst>
                                          <p:attrName>style.rotation</p:attrName>
                                        </p:attrNameLst>
                                      </p:cBhvr>
                                      <p:tavLst>
                                        <p:tav tm="0">
                                          <p:val>
                                            <p:fltVal val="90"/>
                                          </p:val>
                                        </p:tav>
                                        <p:tav tm="100000">
                                          <p:val>
                                            <p:fltVal val="0"/>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out)">
                                      <p:cBhvr>
                                        <p:cTn id="52" dur="2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fltVal val="0"/>
                                          </p:val>
                                        </p:tav>
                                        <p:tav tm="100000">
                                          <p:val>
                                            <p:strVal val="#ppt_w"/>
                                          </p:val>
                                        </p:tav>
                                      </p:tavLst>
                                    </p:anim>
                                    <p:anim calcmode="lin" valueType="num">
                                      <p:cBhvr>
                                        <p:cTn id="58" dur="1000" fill="hold"/>
                                        <p:tgtEl>
                                          <p:spTgt spid="15"/>
                                        </p:tgtEl>
                                        <p:attrNameLst>
                                          <p:attrName>ppt_h</p:attrName>
                                        </p:attrNameLst>
                                      </p:cBhvr>
                                      <p:tavLst>
                                        <p:tav tm="0">
                                          <p:val>
                                            <p:fltVal val="0"/>
                                          </p:val>
                                        </p:tav>
                                        <p:tav tm="100000">
                                          <p:val>
                                            <p:strVal val="#ppt_h"/>
                                          </p:val>
                                        </p:tav>
                                      </p:tavLst>
                                    </p:anim>
                                    <p:anim calcmode="lin" valueType="num">
                                      <p:cBhvr>
                                        <p:cTn id="59" dur="1000" fill="hold"/>
                                        <p:tgtEl>
                                          <p:spTgt spid="15"/>
                                        </p:tgtEl>
                                        <p:attrNameLst>
                                          <p:attrName>style.rotation</p:attrName>
                                        </p:attrNameLst>
                                      </p:cBhvr>
                                      <p:tavLst>
                                        <p:tav tm="0">
                                          <p:val>
                                            <p:fltVal val="90"/>
                                          </p:val>
                                        </p:tav>
                                        <p:tav tm="100000">
                                          <p:val>
                                            <p:fltVal val="0"/>
                                          </p:val>
                                        </p:tav>
                                      </p:tavLst>
                                    </p:anim>
                                    <p:animEffect transition="in" filter="fade">
                                      <p:cBhvr>
                                        <p:cTn id="60" dur="10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3" fill="hold" grpId="0" nodeType="clickEffect">
                                  <p:stCondLst>
                                    <p:cond delay="0"/>
                                  </p:stCondLst>
                                  <p:iterate type="lt">
                                    <p:tmPct val="10000"/>
                                  </p:iterate>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3" grpId="0"/>
      <p:bldP spid="5" grpId="0"/>
      <p:bldP spid="7"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858D37-1196-9A01-0BDC-EB8F7187E252}"/>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8C990B1B-8112-7829-A8DA-E628287A9851}"/>
                </a:ext>
              </a:extLst>
            </p:cNvPr>
            <p:cNvCxnSpPr/>
            <p:nvPr/>
          </p:nvCxnSpPr>
          <p:spPr>
            <a:xfrm>
              <a:off x="796413" y="988142"/>
              <a:ext cx="111940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22309D-7CC5-7DD1-7687-9329B5B619E8}"/>
                </a:ext>
              </a:extLst>
            </p:cNvPr>
            <p:cNvSpPr txBox="1"/>
            <p:nvPr/>
          </p:nvSpPr>
          <p:spPr>
            <a:xfrm>
              <a:off x="1312606" y="339212"/>
              <a:ext cx="10161639" cy="523220"/>
            </a:xfrm>
            <a:prstGeom prst="rect">
              <a:avLst/>
            </a:prstGeom>
            <a:noFill/>
          </p:spPr>
          <p:txBody>
            <a:bodyPr wrap="square" rtlCol="0">
              <a:spAutoFit/>
            </a:bodyPr>
            <a:lstStyle/>
            <a:p>
              <a:pPr algn="ctr"/>
              <a:r>
                <a:rPr lang="en-US" sz="2800" b="1" dirty="0">
                  <a:solidFill>
                    <a:srgbClr val="C00000"/>
                  </a:solidFill>
                  <a:latin typeface="Castellar" panose="020A0402060406010301" pitchFamily="18" charset="0"/>
                </a:rPr>
                <a:t>24EC2104  ELECTRONIC DEVICES &amp; CIRCUIT DESIGN</a:t>
              </a:r>
            </a:p>
          </p:txBody>
        </p:sp>
        <p:sp>
          <p:nvSpPr>
            <p:cNvPr id="10" name="Rectangle 9">
              <a:extLst>
                <a:ext uri="{FF2B5EF4-FFF2-40B4-BE49-F238E27FC236}">
                  <a16:creationId xmlns:a16="http://schemas.microsoft.com/office/drawing/2014/main" id="{61095D74-7E37-9079-9D50-B2041AB71D8F}"/>
                </a:ext>
              </a:extLst>
            </p:cNvPr>
            <p:cNvSpPr/>
            <p:nvPr/>
          </p:nvSpPr>
          <p:spPr>
            <a:xfrm rot="5400000">
              <a:off x="5992761" y="-5992761"/>
              <a:ext cx="206477" cy="12192000"/>
            </a:xfrm>
            <a:prstGeom prst="rect">
              <a:avLst/>
            </a:prstGeom>
            <a:solidFill>
              <a:srgbClr val="4B87FF"/>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7323F84-18DB-17D3-9ED2-35752B786863}"/>
                </a:ext>
              </a:extLst>
            </p:cNvPr>
            <p:cNvSpPr/>
            <p:nvPr/>
          </p:nvSpPr>
          <p:spPr>
            <a:xfrm>
              <a:off x="545689" y="0"/>
              <a:ext cx="265472" cy="6858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C8DAF69D-2031-25C9-8D31-C6517DC4A340}"/>
              </a:ext>
            </a:extLst>
          </p:cNvPr>
          <p:cNvSpPr txBox="1"/>
          <p:nvPr/>
        </p:nvSpPr>
        <p:spPr>
          <a:xfrm>
            <a:off x="811161" y="997765"/>
            <a:ext cx="1832485" cy="646331"/>
          </a:xfrm>
          <a:prstGeom prst="rect">
            <a:avLst/>
          </a:prstGeom>
          <a:noFill/>
        </p:spPr>
        <p:txBody>
          <a:bodyPr wrap="square" rtlCol="0">
            <a:spAutoFit/>
          </a:bodyPr>
          <a:lstStyle/>
          <a:p>
            <a:r>
              <a:rPr lang="en-US" sz="3600" b="1" u="sng" dirty="0">
                <a:solidFill>
                  <a:srgbClr val="002060"/>
                </a:solidFill>
                <a:latin typeface="Monotype Corsiva" panose="03010101010201010101" pitchFamily="66" charset="0"/>
              </a:rPr>
              <a:t>Biasing:</a:t>
            </a:r>
          </a:p>
        </p:txBody>
      </p:sp>
      <p:sp>
        <p:nvSpPr>
          <p:cNvPr id="3" name="TextBox 2">
            <a:extLst>
              <a:ext uri="{FF2B5EF4-FFF2-40B4-BE49-F238E27FC236}">
                <a16:creationId xmlns:a16="http://schemas.microsoft.com/office/drawing/2014/main" id="{B83369CB-36EF-ECBD-782D-FCC609099955}"/>
              </a:ext>
            </a:extLst>
          </p:cNvPr>
          <p:cNvSpPr txBox="1"/>
          <p:nvPr/>
        </p:nvSpPr>
        <p:spPr>
          <a:xfrm>
            <a:off x="3746090" y="4050722"/>
            <a:ext cx="4203292" cy="196765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2800" dirty="0">
                <a:solidFill>
                  <a:srgbClr val="00B050"/>
                </a:solidFill>
                <a:latin typeface="Baskerville Old Face" panose="02020602080505020303" pitchFamily="18" charset="0"/>
              </a:rPr>
              <a:t>Fixed Bias</a:t>
            </a:r>
          </a:p>
          <a:p>
            <a:pPr marL="457200" indent="-457200">
              <a:lnSpc>
                <a:spcPct val="150000"/>
              </a:lnSpc>
              <a:buFont typeface="Wingdings" panose="05000000000000000000" pitchFamily="2" charset="2"/>
              <a:buChar char="v"/>
            </a:pPr>
            <a:r>
              <a:rPr lang="en-US" sz="2800" dirty="0">
                <a:solidFill>
                  <a:srgbClr val="00B050"/>
                </a:solidFill>
                <a:latin typeface="Baskerville Old Face" panose="02020602080505020303" pitchFamily="18" charset="0"/>
              </a:rPr>
              <a:t>Collector to Base Bias</a:t>
            </a:r>
          </a:p>
          <a:p>
            <a:pPr marL="457200" indent="-457200">
              <a:lnSpc>
                <a:spcPct val="150000"/>
              </a:lnSpc>
              <a:buFont typeface="Wingdings" panose="05000000000000000000" pitchFamily="2" charset="2"/>
              <a:buChar char="v"/>
            </a:pPr>
            <a:r>
              <a:rPr lang="en-US" sz="2800" dirty="0">
                <a:solidFill>
                  <a:srgbClr val="00B050"/>
                </a:solidFill>
                <a:latin typeface="Baskerville Old Face" panose="02020602080505020303" pitchFamily="18" charset="0"/>
              </a:rPr>
              <a:t>Self Bias</a:t>
            </a:r>
          </a:p>
        </p:txBody>
      </p:sp>
      <p:sp>
        <p:nvSpPr>
          <p:cNvPr id="12" name="TextBox 11">
            <a:extLst>
              <a:ext uri="{FF2B5EF4-FFF2-40B4-BE49-F238E27FC236}">
                <a16:creationId xmlns:a16="http://schemas.microsoft.com/office/drawing/2014/main" id="{964141C8-F698-2660-B9D8-C52F57CADD16}"/>
              </a:ext>
            </a:extLst>
          </p:cNvPr>
          <p:cNvSpPr txBox="1"/>
          <p:nvPr/>
        </p:nvSpPr>
        <p:spPr>
          <a:xfrm>
            <a:off x="2643647" y="1120877"/>
            <a:ext cx="9346791" cy="1938992"/>
          </a:xfrm>
          <a:prstGeom prst="rect">
            <a:avLst/>
          </a:prstGeom>
          <a:noFill/>
        </p:spPr>
        <p:txBody>
          <a:bodyPr wrap="square">
            <a:spAutoFit/>
          </a:bodyPr>
          <a:lstStyle/>
          <a:p>
            <a:pPr algn="just"/>
            <a:r>
              <a:rPr lang="en-US" sz="2400" b="0" i="0" dirty="0">
                <a:solidFill>
                  <a:schemeClr val="accent6">
                    <a:lumMod val="75000"/>
                  </a:schemeClr>
                </a:solidFill>
                <a:effectLst/>
                <a:latin typeface="arial" panose="020B0604020202020204" pitchFamily="34" charset="0"/>
              </a:rPr>
              <a:t>Bias is </a:t>
            </a:r>
            <a:r>
              <a:rPr lang="en-US" sz="2400" b="1" i="0" dirty="0">
                <a:solidFill>
                  <a:schemeClr val="accent6">
                    <a:lumMod val="75000"/>
                  </a:schemeClr>
                </a:solidFill>
                <a:effectLst/>
                <a:latin typeface="arial" panose="020B0604020202020204" pitchFamily="34" charset="0"/>
              </a:rPr>
              <a:t>direct current ( DC ) deliberately made to flow, or DC voltage deliberately applied, between two points for the purpose of controlling a circuit</a:t>
            </a:r>
            <a:r>
              <a:rPr lang="en-US" sz="2400" b="0" i="0" dirty="0">
                <a:solidFill>
                  <a:schemeClr val="accent6">
                    <a:lumMod val="75000"/>
                  </a:schemeClr>
                </a:solidFill>
                <a:effectLst/>
                <a:latin typeface="arial" panose="020B0604020202020204" pitchFamily="34" charset="0"/>
              </a:rPr>
              <a:t> . In a bipolar transistor , the bias is usually specified as the direction in which DC from a battery or power supply flows between the emitter and the base.</a:t>
            </a:r>
            <a:endParaRPr lang="en-US" sz="2400" dirty="0">
              <a:solidFill>
                <a:schemeClr val="accent6">
                  <a:lumMod val="75000"/>
                </a:schemeClr>
              </a:solidFill>
            </a:endParaRPr>
          </a:p>
        </p:txBody>
      </p:sp>
      <p:sp>
        <p:nvSpPr>
          <p:cNvPr id="13" name="TextBox 12">
            <a:extLst>
              <a:ext uri="{FF2B5EF4-FFF2-40B4-BE49-F238E27FC236}">
                <a16:creationId xmlns:a16="http://schemas.microsoft.com/office/drawing/2014/main" id="{55955768-4297-7D2C-A227-F425E6304CAE}"/>
              </a:ext>
            </a:extLst>
          </p:cNvPr>
          <p:cNvSpPr txBox="1"/>
          <p:nvPr/>
        </p:nvSpPr>
        <p:spPr>
          <a:xfrm>
            <a:off x="2643646" y="3016468"/>
            <a:ext cx="9346791" cy="1107996"/>
          </a:xfrm>
          <a:prstGeom prst="rect">
            <a:avLst/>
          </a:prstGeom>
          <a:noFill/>
        </p:spPr>
        <p:txBody>
          <a:bodyPr wrap="square">
            <a:spAutoFit/>
          </a:bodyPr>
          <a:lstStyle/>
          <a:p>
            <a:r>
              <a:rPr lang="en-US" sz="2200" b="0" i="0" dirty="0">
                <a:solidFill>
                  <a:schemeClr val="accent6">
                    <a:lumMod val="75000"/>
                  </a:schemeClr>
                </a:solidFill>
                <a:effectLst/>
                <a:latin typeface="arial" panose="020B0604020202020204" pitchFamily="34" charset="0"/>
              </a:rPr>
              <a:t>setting a transistors DC operating voltage or current conditions to the correct level so that any AC input signal can be amplified correctly by the transistor. ➢ </a:t>
            </a:r>
            <a:r>
              <a:rPr lang="en-US" sz="2200" b="1" i="0" dirty="0">
                <a:solidFill>
                  <a:schemeClr val="accent6">
                    <a:lumMod val="75000"/>
                  </a:schemeClr>
                </a:solidFill>
                <a:effectLst/>
                <a:latin typeface="arial" panose="020B0604020202020204" pitchFamily="34" charset="0"/>
              </a:rPr>
              <a:t>To active an transistor</a:t>
            </a:r>
            <a:r>
              <a:rPr lang="en-US" sz="2200" b="0" i="0" dirty="0">
                <a:solidFill>
                  <a:schemeClr val="accent6">
                    <a:lumMod val="75000"/>
                  </a:schemeClr>
                </a:solidFill>
                <a:effectLst/>
                <a:latin typeface="arial" panose="020B0604020202020204" pitchFamily="34" charset="0"/>
              </a:rPr>
              <a:t>, biasing is essential.</a:t>
            </a:r>
            <a:endParaRPr lang="en-US" sz="2200" dirty="0">
              <a:solidFill>
                <a:schemeClr val="accent6">
                  <a:lumMod val="75000"/>
                </a:schemeClr>
              </a:solidFill>
            </a:endParaRPr>
          </a:p>
        </p:txBody>
      </p:sp>
      <p:sp>
        <p:nvSpPr>
          <p:cNvPr id="14" name="TextBox 13">
            <a:extLst>
              <a:ext uri="{FF2B5EF4-FFF2-40B4-BE49-F238E27FC236}">
                <a16:creationId xmlns:a16="http://schemas.microsoft.com/office/drawing/2014/main" id="{D8CA3657-2988-E00B-5E44-7E6C133DD64F}"/>
              </a:ext>
            </a:extLst>
          </p:cNvPr>
          <p:cNvSpPr txBox="1"/>
          <p:nvPr/>
        </p:nvSpPr>
        <p:spPr>
          <a:xfrm>
            <a:off x="785349" y="3018279"/>
            <a:ext cx="2293375" cy="430887"/>
          </a:xfrm>
          <a:prstGeom prst="rect">
            <a:avLst/>
          </a:prstGeom>
          <a:noFill/>
        </p:spPr>
        <p:txBody>
          <a:bodyPr wrap="square" rtlCol="0">
            <a:spAutoFit/>
          </a:bodyPr>
          <a:lstStyle/>
          <a:p>
            <a:r>
              <a:rPr lang="en-US" sz="2200" b="1" u="sng" dirty="0">
                <a:solidFill>
                  <a:srgbClr val="002060"/>
                </a:solidFill>
                <a:latin typeface="Monotype Corsiva" panose="03010101010201010101" pitchFamily="66" charset="0"/>
              </a:rPr>
              <a:t>Need for Biasing:</a:t>
            </a:r>
          </a:p>
        </p:txBody>
      </p:sp>
      <p:sp>
        <p:nvSpPr>
          <p:cNvPr id="15" name="TextBox 14">
            <a:extLst>
              <a:ext uri="{FF2B5EF4-FFF2-40B4-BE49-F238E27FC236}">
                <a16:creationId xmlns:a16="http://schemas.microsoft.com/office/drawing/2014/main" id="{07B143D1-9BC9-6ABC-FD93-125D5F72D902}"/>
              </a:ext>
            </a:extLst>
          </p:cNvPr>
          <p:cNvSpPr txBox="1"/>
          <p:nvPr/>
        </p:nvSpPr>
        <p:spPr>
          <a:xfrm>
            <a:off x="824063" y="4246669"/>
            <a:ext cx="2922027" cy="584775"/>
          </a:xfrm>
          <a:prstGeom prst="rect">
            <a:avLst/>
          </a:prstGeom>
          <a:noFill/>
        </p:spPr>
        <p:txBody>
          <a:bodyPr wrap="square" rtlCol="0">
            <a:spAutoFit/>
          </a:bodyPr>
          <a:lstStyle/>
          <a:p>
            <a:r>
              <a:rPr lang="en-US" sz="3200" b="1" u="sng" dirty="0">
                <a:solidFill>
                  <a:srgbClr val="002060"/>
                </a:solidFill>
                <a:latin typeface="Monotype Corsiva" panose="03010101010201010101" pitchFamily="66" charset="0"/>
              </a:rPr>
              <a:t>Types of Biasing:</a:t>
            </a:r>
          </a:p>
        </p:txBody>
      </p:sp>
    </p:spTree>
    <p:extLst>
      <p:ext uri="{BB962C8B-B14F-4D97-AF65-F5344CB8AC3E}">
        <p14:creationId xmlns:p14="http://schemas.microsoft.com/office/powerpoint/2010/main" val="2539636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2803</TotalTime>
  <Words>1593</Words>
  <Application>Microsoft Office PowerPoint</Application>
  <PresentationFormat>Widescreen</PresentationFormat>
  <Paragraphs>311</Paragraphs>
  <Slides>47</Slides>
  <Notes>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Arial</vt:lpstr>
      <vt:lpstr>Baskerville Old Face</vt:lpstr>
      <vt:lpstr>Bookman Old Style</vt:lpstr>
      <vt:lpstr>Britannic Bold</vt:lpstr>
      <vt:lpstr>Calibri</vt:lpstr>
      <vt:lpstr>Calibri Light</vt:lpstr>
      <vt:lpstr>Cambria Math</vt:lpstr>
      <vt:lpstr>Castellar</vt:lpstr>
      <vt:lpstr>Monotype Corsiva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syamsundar</dc:creator>
  <cp:lastModifiedBy>syam sundar pillalamarri</cp:lastModifiedBy>
  <cp:revision>101</cp:revision>
  <dcterms:created xsi:type="dcterms:W3CDTF">2022-07-08T05:01:42Z</dcterms:created>
  <dcterms:modified xsi:type="dcterms:W3CDTF">2025-07-28T10:18:49Z</dcterms:modified>
</cp:coreProperties>
</file>